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 id="2147483658" r:id="rId3"/>
  </p:sldMasterIdLst>
  <p:notesMasterIdLst>
    <p:notesMasterId r:id="rId26"/>
  </p:notesMasterIdLst>
  <p:handoutMasterIdLst>
    <p:handoutMasterId r:id="rId27"/>
  </p:handoutMasterIdLst>
  <p:sldIdLst>
    <p:sldId id="494" r:id="rId4"/>
    <p:sldId id="841" r:id="rId5"/>
    <p:sldId id="277" r:id="rId6"/>
    <p:sldId id="278" r:id="rId7"/>
    <p:sldId id="279" r:id="rId8"/>
    <p:sldId id="270" r:id="rId9"/>
    <p:sldId id="271" r:id="rId10"/>
    <p:sldId id="272" r:id="rId11"/>
    <p:sldId id="273" r:id="rId12"/>
    <p:sldId id="274" r:id="rId13"/>
    <p:sldId id="275" r:id="rId14"/>
    <p:sldId id="276" r:id="rId15"/>
    <p:sldId id="286" r:id="rId16"/>
    <p:sldId id="287" r:id="rId17"/>
    <p:sldId id="288" r:id="rId18"/>
    <p:sldId id="289" r:id="rId19"/>
    <p:sldId id="290" r:id="rId20"/>
    <p:sldId id="268" r:id="rId21"/>
    <p:sldId id="280" r:id="rId22"/>
    <p:sldId id="281" r:id="rId23"/>
    <p:sldId id="838" r:id="rId24"/>
    <p:sldId id="649" r:id="rId2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 uri="{2D200454-40CA-4A62-9FC3-DE9A4176ACB9}">
      <p15:notesGuideLst xmlns:p15="http://schemas.microsoft.com/office/powerpoint/2012/main">
        <p15:guide id="1" orient="horz" pos="2879">
          <p15:clr>
            <a:srgbClr val="A4A3A4"/>
          </p15:clr>
        </p15:guide>
        <p15:guide id="2" pos="215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2CB"/>
    <a:srgbClr val="0000FF"/>
    <a:srgbClr val="0070BF"/>
    <a:srgbClr val="064BB2"/>
    <a:srgbClr val="00AFEF"/>
    <a:srgbClr val="7624CC"/>
    <a:srgbClr val="990099"/>
    <a:srgbClr val="AE40CC"/>
    <a:srgbClr val="FF339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38" autoAdjust="0"/>
  </p:normalViewPr>
  <p:slideViewPr>
    <p:cSldViewPr snapToGrid="0">
      <p:cViewPr varScale="1">
        <p:scale>
          <a:sx n="82" d="100"/>
          <a:sy n="82" d="100"/>
        </p:scale>
        <p:origin x="720" y="58"/>
      </p:cViewPr>
      <p:guideLst>
        <p:guide orient="horz" pos="2159"/>
        <p:guide pos="3839"/>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928" y="-84"/>
      </p:cViewPr>
      <p:guideLst>
        <p:guide orient="horz" pos="2879"/>
        <p:guide pos="215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5" csCatId="accent1" phldr="1"/>
      <dgm:spPr/>
      <dgm:t>
        <a:bodyPr rtlCol="0"/>
        <a:lstStyle/>
        <a:p>
          <a:pPr rtl="0"/>
          <a:endParaRPr lang="en-US"/>
        </a:p>
      </dgm:t>
    </dgm:pt>
    <dgm:pt modelId="{477D14C5-CED9-4CFC-B338-DFB0C8090B9F}">
      <dgm:prSet phldrT="[Text]"/>
      <dgm:spPr/>
      <dgm:t>
        <a:bodyPr/>
        <a:lstStyle/>
        <a:p>
          <a:r>
            <a:rPr lang="zh-CN" altLang="en-US" dirty="0"/>
            <a:t>前端系统</a:t>
          </a:r>
          <a:r>
            <a:rPr lang="en-US" altLang="zh-CN" dirty="0"/>
            <a:t>(</a:t>
          </a:r>
          <a:r>
            <a:rPr lang="en-US" dirty="0"/>
            <a:t>Front End)</a:t>
          </a:r>
          <a:endParaRPr lang="en-US" dirty="0">
            <a:latin typeface="Microsoft YaHei UI" panose="020B0503020204020204" pitchFamily="34" charset="-122"/>
            <a:ea typeface="Microsoft YaHei UI" panose="020B0503020204020204" pitchFamily="34" charset="-122"/>
          </a:endParaRPr>
        </a:p>
      </dgm:t>
    </dgm:pt>
    <dgm:pt modelId="{92DFCBC7-BC14-4697-8ECD-BF0D5B1EDA3B}" type="parTrans" cxnId="{7D461F02-AB37-447A-AC6B-D31C4D2EC6A9}">
      <dgm:prSet/>
      <dgm:spPr/>
      <dgm:t>
        <a:bodyPr rtlCol="0"/>
        <a:lstStyle/>
        <a:p>
          <a:pPr rtl="0"/>
          <a:endParaRPr lang="en-US"/>
        </a:p>
      </dgm:t>
    </dgm:pt>
    <dgm:pt modelId="{87E3C0DB-7BEE-424E-8E11-B838D238D595}" type="sibTrans" cxnId="{7D461F02-AB37-447A-AC6B-D31C4D2EC6A9}">
      <dgm:prSet/>
      <dgm:spPr/>
      <dgm:t>
        <a:bodyPr rtlCol="0"/>
        <a:lstStyle/>
        <a:p>
          <a:pPr rtl="0"/>
          <a:endParaRPr lang="en-US"/>
        </a:p>
      </dgm:t>
    </dgm:pt>
    <dgm:pt modelId="{C111C18A-FD96-4E63-821A-54D70D8DC65F}">
      <dgm:prSet phldrT="[Text]"/>
      <dgm:spPr/>
      <dgm:t>
        <a:bodyPr rtlCol="0"/>
        <a:lstStyle/>
        <a:p>
          <a:pPr rtl="0"/>
          <a:r>
            <a:rPr lang="zh-CN" altLang="en-US" dirty="0"/>
            <a:t>提供多语言编程环境，提供统一的编程模型支撑用户构造计算图</a:t>
          </a:r>
          <a:endParaRPr lang="x-none" dirty="0">
            <a:latin typeface="Microsoft YaHei UI" panose="020B0503020204020204" pitchFamily="34" charset="-122"/>
            <a:ea typeface="Microsoft YaHei UI" panose="020B0503020204020204" pitchFamily="34" charset="-122"/>
          </a:endParaRPr>
        </a:p>
      </dgm:t>
    </dgm:pt>
    <dgm:pt modelId="{83BE74EF-FAB4-45A2-BBED-7CD5259AB210}" type="parTrans" cxnId="{FFD8B471-C98F-4DB5-8DE3-2AB7E896ADD5}">
      <dgm:prSet/>
      <dgm:spPr/>
      <dgm:t>
        <a:bodyPr rtlCol="0"/>
        <a:lstStyle/>
        <a:p>
          <a:pPr rtl="0"/>
          <a:endParaRPr lang="en-US"/>
        </a:p>
      </dgm:t>
    </dgm:pt>
    <dgm:pt modelId="{B4F34DE2-2DAE-4F88-8C78-BD8892EBF4FF}" type="sibTrans" cxnId="{FFD8B471-C98F-4DB5-8DE3-2AB7E896ADD5}">
      <dgm:prSet/>
      <dgm:spPr/>
      <dgm:t>
        <a:bodyPr rtlCol="0"/>
        <a:lstStyle/>
        <a:p>
          <a:pPr rtl="0"/>
          <a:endParaRPr lang="en-US"/>
        </a:p>
      </dgm:t>
    </dgm:pt>
    <dgm:pt modelId="{33EAD35F-38F2-4CB7-9A6D-B04FFD8A51FD}">
      <dgm:prSet phldrT="[Text]"/>
      <dgm:spPr/>
      <dgm:t>
        <a:bodyPr rtlCol="0"/>
        <a:lstStyle/>
        <a:p>
          <a:pPr rtl="0"/>
          <a:r>
            <a:rPr lang="zh-CN" altLang="en-US" dirty="0"/>
            <a:t>通过</a:t>
          </a:r>
          <a:r>
            <a:rPr lang="en-US" altLang="zh-CN" dirty="0"/>
            <a:t>Session</a:t>
          </a:r>
          <a:r>
            <a:rPr lang="zh-CN" altLang="en-US" dirty="0"/>
            <a:t>的形式，连接</a:t>
          </a:r>
          <a:r>
            <a:rPr lang="en-US" altLang="zh-CN" dirty="0" err="1"/>
            <a:t>TensorFlow</a:t>
          </a:r>
          <a:r>
            <a:rPr lang="zh-CN" altLang="en-US" dirty="0"/>
            <a:t>后端的「运行时」，启动计算图的执行过程</a:t>
          </a:r>
          <a:endParaRPr lang="x-none" dirty="0">
            <a:latin typeface="Microsoft YaHei UI" panose="020B0503020204020204" pitchFamily="34" charset="-122"/>
            <a:ea typeface="Microsoft YaHei UI" panose="020B0503020204020204" pitchFamily="34" charset="-122"/>
          </a:endParaRPr>
        </a:p>
      </dgm:t>
    </dgm:pt>
    <dgm:pt modelId="{81FE7DB1-4BFC-4407-80A9-E5514E94C61D}" type="parTrans" cxnId="{FAC3D40F-8E66-452D-9CA4-C2871F2D10EF}">
      <dgm:prSet/>
      <dgm:spPr/>
      <dgm:t>
        <a:bodyPr rtlCol="0"/>
        <a:lstStyle/>
        <a:p>
          <a:pPr rtl="0"/>
          <a:endParaRPr lang="en-US"/>
        </a:p>
      </dgm:t>
    </dgm:pt>
    <dgm:pt modelId="{4B66B839-1910-459B-92B2-14846EBA7A70}" type="sibTrans" cxnId="{FAC3D40F-8E66-452D-9CA4-C2871F2D10EF}">
      <dgm:prSet/>
      <dgm:spPr/>
      <dgm:t>
        <a:bodyPr rtlCol="0"/>
        <a:lstStyle/>
        <a:p>
          <a:pPr rtl="0"/>
          <a:endParaRPr lang="en-US"/>
        </a:p>
      </dgm:t>
    </dgm:pt>
    <dgm:pt modelId="{3C67E77D-62FA-499D-B5E6-E79A091C5267}">
      <dgm:prSet phldrT="[Text]"/>
      <dgm:spPr/>
      <dgm:t>
        <a:bodyPr rtlCol="0"/>
        <a:lstStyle/>
        <a:p>
          <a:pPr rtl="0"/>
          <a:r>
            <a:rPr lang="zh-CN" altLang="en-US" dirty="0"/>
            <a:t>后端系统</a:t>
          </a:r>
          <a:r>
            <a:rPr lang="en-US" altLang="zh-CN" dirty="0"/>
            <a:t>(</a:t>
          </a:r>
          <a:r>
            <a:rPr lang="en-US" dirty="0"/>
            <a:t>Exec System)</a:t>
          </a:r>
          <a:endParaRPr lang="x-none" dirty="0">
            <a:latin typeface="Microsoft YaHei UI" panose="020B0503020204020204" pitchFamily="34" charset="-122"/>
            <a:ea typeface="Microsoft YaHei UI" panose="020B0503020204020204" pitchFamily="34" charset="-122"/>
          </a:endParaRPr>
        </a:p>
      </dgm:t>
    </dgm:pt>
    <dgm:pt modelId="{5337D229-E330-4525-B0FA-14EC5A80604A}" type="parTrans" cxnId="{32AA6160-4426-4C4D-93AE-E2F474E37AD9}">
      <dgm:prSet/>
      <dgm:spPr/>
      <dgm:t>
        <a:bodyPr rtlCol="0"/>
        <a:lstStyle/>
        <a:p>
          <a:pPr rtl="0"/>
          <a:endParaRPr lang="en-US"/>
        </a:p>
      </dgm:t>
    </dgm:pt>
    <dgm:pt modelId="{C056AC5D-B04E-4376-A1CB-3EAB7BE5AF5B}" type="sibTrans" cxnId="{32AA6160-4426-4C4D-93AE-E2F474E37AD9}">
      <dgm:prSet/>
      <dgm:spPr/>
      <dgm:t>
        <a:bodyPr rtlCol="0"/>
        <a:lstStyle/>
        <a:p>
          <a:pPr rtl="0"/>
          <a:endParaRPr lang="en-US"/>
        </a:p>
      </dgm:t>
    </dgm:pt>
    <dgm:pt modelId="{D6510970-8F9C-4B45-A0F3-6ACB9AA76D40}">
      <dgm:prSet phldrT="[Text]"/>
      <dgm:spPr/>
      <dgm:t>
        <a:bodyPr rtlCol="0"/>
        <a:lstStyle/>
        <a:p>
          <a:pPr rtl="0"/>
          <a:r>
            <a:rPr lang="zh-CN" altLang="en-US" dirty="0"/>
            <a:t>提供运行时环境，负责执行计算图</a:t>
          </a:r>
          <a:endParaRPr lang="x-none" dirty="0">
            <a:latin typeface="Microsoft YaHei UI" panose="020B0503020204020204" pitchFamily="34" charset="-122"/>
            <a:ea typeface="Microsoft YaHei UI" panose="020B0503020204020204" pitchFamily="34" charset="-122"/>
          </a:endParaRPr>
        </a:p>
      </dgm:t>
    </dgm:pt>
    <dgm:pt modelId="{7A9FC291-2B6A-4475-8B09-917F9F09E3AB}" type="parTrans" cxnId="{C6E7222A-5F84-456A-9806-D51868FAF8A9}">
      <dgm:prSet/>
      <dgm:spPr/>
      <dgm:t>
        <a:bodyPr rtlCol="0"/>
        <a:lstStyle/>
        <a:p>
          <a:pPr rtl="0"/>
          <a:endParaRPr lang="en-US"/>
        </a:p>
      </dgm:t>
    </dgm:pt>
    <dgm:pt modelId="{4B87F32C-3630-48F2-9114-4262C0BEEA9E}" type="sibTrans" cxnId="{C6E7222A-5F84-456A-9806-D51868FAF8A9}">
      <dgm:prSet/>
      <dgm:spPr/>
      <dgm:t>
        <a:bodyPr rtlCol="0"/>
        <a:lstStyle/>
        <a:p>
          <a:pPr rtl="0"/>
          <a:endParaRPr lang="en-US"/>
        </a:p>
      </dgm:t>
    </dgm:pt>
    <dgm:pt modelId="{ED5DCCC5-BCA8-4491-AA37-BAF153ECA184}" type="pres">
      <dgm:prSet presAssocID="{90119837-5B71-4D44-BB01-DB0B084933C8}" presName="linear" presStyleCnt="0">
        <dgm:presLayoutVars>
          <dgm:animLvl val="lvl"/>
          <dgm:resizeHandles val="exact"/>
        </dgm:presLayoutVars>
      </dgm:prSet>
      <dgm:spPr/>
    </dgm:pt>
    <dgm:pt modelId="{A9DD881E-A532-414B-870C-8ADE2076F78C}" type="pres">
      <dgm:prSet presAssocID="{477D14C5-CED9-4CFC-B338-DFB0C8090B9F}" presName="parentText" presStyleLbl="node1" presStyleIdx="0" presStyleCnt="2" custLinFactNeighborX="-4085" custLinFactNeighborY="-70988">
        <dgm:presLayoutVars>
          <dgm:chMax val="0"/>
          <dgm:bulletEnabled val="1"/>
        </dgm:presLayoutVars>
      </dgm:prSet>
      <dgm:spPr/>
    </dgm:pt>
    <dgm:pt modelId="{CD5F6E02-AD43-4E7A-935B-DDF5D6C74800}" type="pres">
      <dgm:prSet presAssocID="{477D14C5-CED9-4CFC-B338-DFB0C8090B9F}" presName="childText" presStyleLbl="revTx" presStyleIdx="0" presStyleCnt="2">
        <dgm:presLayoutVars>
          <dgm:bulletEnabled val="1"/>
        </dgm:presLayoutVars>
      </dgm:prSet>
      <dgm:spPr/>
    </dgm:pt>
    <dgm:pt modelId="{81203336-F3DE-4B3A-BCF4-0F68C23AC2BB}" type="pres">
      <dgm:prSet presAssocID="{3C67E77D-62FA-499D-B5E6-E79A091C5267}" presName="parentText" presStyleLbl="node1" presStyleIdx="1" presStyleCnt="2">
        <dgm:presLayoutVars>
          <dgm:chMax val="0"/>
          <dgm:bulletEnabled val="1"/>
        </dgm:presLayoutVars>
      </dgm:prSet>
      <dgm:spPr/>
    </dgm:pt>
    <dgm:pt modelId="{782956A5-ADC8-4959-B856-589B9D9B9635}" type="pres">
      <dgm:prSet presAssocID="{3C67E77D-62FA-499D-B5E6-E79A091C5267}" presName="childText" presStyleLbl="revTx" presStyleIdx="1" presStyleCnt="2">
        <dgm:presLayoutVars>
          <dgm:bulletEnabled val="1"/>
        </dgm:presLayoutVars>
      </dgm:prSet>
      <dgm:spPr/>
    </dgm:pt>
  </dgm:ptLst>
  <dgm:cxnLst>
    <dgm:cxn modelId="{7D461F02-AB37-447A-AC6B-D31C4D2EC6A9}" srcId="{90119837-5B71-4D44-BB01-DB0B084933C8}" destId="{477D14C5-CED9-4CFC-B338-DFB0C8090B9F}" srcOrd="0" destOrd="0" parTransId="{92DFCBC7-BC14-4697-8ECD-BF0D5B1EDA3B}" sibTransId="{87E3C0DB-7BEE-424E-8E11-B838D238D595}"/>
    <dgm:cxn modelId="{FAC3D40F-8E66-452D-9CA4-C2871F2D10EF}" srcId="{477D14C5-CED9-4CFC-B338-DFB0C8090B9F}" destId="{33EAD35F-38F2-4CB7-9A6D-B04FFD8A51FD}" srcOrd="1" destOrd="0" parTransId="{81FE7DB1-4BFC-4407-80A9-E5514E94C61D}" sibTransId="{4B66B839-1910-459B-92B2-14846EBA7A70}"/>
    <dgm:cxn modelId="{C6E7222A-5F84-456A-9806-D51868FAF8A9}" srcId="{3C67E77D-62FA-499D-B5E6-E79A091C5267}" destId="{D6510970-8F9C-4B45-A0F3-6ACB9AA76D40}" srcOrd="0" destOrd="0" parTransId="{7A9FC291-2B6A-4475-8B09-917F9F09E3AB}" sibTransId="{4B87F32C-3630-48F2-9114-4262C0BEEA9E}"/>
    <dgm:cxn modelId="{AB09493F-37CB-481D-BE1C-7A521AC3963B}" type="presOf" srcId="{477D14C5-CED9-4CFC-B338-DFB0C8090B9F}" destId="{A9DD881E-A532-414B-870C-8ADE2076F78C}" srcOrd="0" destOrd="0" presId="urn:microsoft.com/office/officeart/2005/8/layout/vList2"/>
    <dgm:cxn modelId="{32AA6160-4426-4C4D-93AE-E2F474E37AD9}" srcId="{90119837-5B71-4D44-BB01-DB0B084933C8}" destId="{3C67E77D-62FA-499D-B5E6-E79A091C5267}" srcOrd="1" destOrd="0" parTransId="{5337D229-E330-4525-B0FA-14EC5A80604A}" sibTransId="{C056AC5D-B04E-4376-A1CB-3EAB7BE5AF5B}"/>
    <dgm:cxn modelId="{FFD8B471-C98F-4DB5-8DE3-2AB7E896ADD5}" srcId="{477D14C5-CED9-4CFC-B338-DFB0C8090B9F}" destId="{C111C18A-FD96-4E63-821A-54D70D8DC65F}" srcOrd="0" destOrd="0" parTransId="{83BE74EF-FAB4-45A2-BBED-7CD5259AB210}" sibTransId="{B4F34DE2-2DAE-4F88-8C78-BD8892EBF4FF}"/>
    <dgm:cxn modelId="{87AD0085-41E8-4E29-BBED-9D1036577237}" type="presOf" srcId="{C111C18A-FD96-4E63-821A-54D70D8DC65F}" destId="{CD5F6E02-AD43-4E7A-935B-DDF5D6C74800}" srcOrd="0" destOrd="0" presId="urn:microsoft.com/office/officeart/2005/8/layout/vList2"/>
    <dgm:cxn modelId="{85B80D8C-EBB2-4A80-BB6C-93E30B69F4BB}" type="presOf" srcId="{33EAD35F-38F2-4CB7-9A6D-B04FFD8A51FD}" destId="{CD5F6E02-AD43-4E7A-935B-DDF5D6C74800}" srcOrd="0" destOrd="1" presId="urn:microsoft.com/office/officeart/2005/8/layout/vList2"/>
    <dgm:cxn modelId="{E2EE33AC-3CDB-41AB-99D0-EE89822B0377}" type="presOf" srcId="{90119837-5B71-4D44-BB01-DB0B084933C8}" destId="{ED5DCCC5-BCA8-4491-AA37-BAF153ECA184}"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44946EF3-425E-42C8-A6FB-ABA83804B586}" type="presOf" srcId="{D6510970-8F9C-4B45-A0F3-6ACB9AA76D40}" destId="{782956A5-ADC8-4959-B856-589B9D9B9635}" srcOrd="0" destOrd="0" presId="urn:microsoft.com/office/officeart/2005/8/layout/vList2"/>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0"/>
          <a:ext cx="5328591" cy="699660"/>
        </a:xfrm>
        <a:prstGeom prst="round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zh-CN" altLang="en-US" sz="2300" kern="1200" dirty="0"/>
            <a:t>前端系统</a:t>
          </a:r>
          <a:r>
            <a:rPr lang="en-US" altLang="zh-CN" sz="2300" kern="1200" dirty="0"/>
            <a:t>(</a:t>
          </a:r>
          <a:r>
            <a:rPr lang="en-US" sz="2300" kern="1200" dirty="0"/>
            <a:t>Front End)</a:t>
          </a:r>
          <a:endParaRPr lang="en-US" sz="2300" kern="1200" dirty="0">
            <a:latin typeface="Microsoft YaHei UI" panose="020B0503020204020204" pitchFamily="34" charset="-122"/>
            <a:ea typeface="Microsoft YaHei UI" panose="020B0503020204020204" pitchFamily="34" charset="-122"/>
          </a:endParaRPr>
        </a:p>
      </dsp:txBody>
      <dsp:txXfrm>
        <a:off x="34155" y="34155"/>
        <a:ext cx="5260281" cy="631350"/>
      </dsp:txXfrm>
    </dsp:sp>
    <dsp:sp modelId="{CD5F6E02-AD43-4E7A-935B-DDF5D6C74800}">
      <dsp:nvSpPr>
        <dsp:cNvPr id="0" name=""/>
        <dsp:cNvSpPr/>
      </dsp:nvSpPr>
      <dsp:spPr>
        <a:xfrm>
          <a:off x="0" y="757545"/>
          <a:ext cx="5328591" cy="1380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183" tIns="29210" rIns="163576" bIns="29210" numCol="1" spcCol="1270" rtlCol="0" anchor="t" anchorCtr="0">
          <a:noAutofit/>
        </a:bodyPr>
        <a:lstStyle/>
        <a:p>
          <a:pPr marL="171450" lvl="1" indent="-171450" algn="l" defTabSz="800100" rtl="0">
            <a:lnSpc>
              <a:spcPct val="90000"/>
            </a:lnSpc>
            <a:spcBef>
              <a:spcPct val="0"/>
            </a:spcBef>
            <a:spcAft>
              <a:spcPct val="20000"/>
            </a:spcAft>
            <a:buChar char="•"/>
          </a:pPr>
          <a:r>
            <a:rPr lang="zh-CN" altLang="en-US" sz="1800" kern="1200" dirty="0"/>
            <a:t>提供多语言编程环境，提供统一的编程模型支撑用户构造计算图</a:t>
          </a:r>
          <a:endParaRPr lang="x-none" sz="1800" kern="1200" dirty="0">
            <a:latin typeface="Microsoft YaHei UI" panose="020B0503020204020204" pitchFamily="34" charset="-122"/>
            <a:ea typeface="Microsoft YaHei UI" panose="020B0503020204020204" pitchFamily="34" charset="-122"/>
          </a:endParaRPr>
        </a:p>
        <a:p>
          <a:pPr marL="171450" lvl="1" indent="-171450" algn="l" defTabSz="800100" rtl="0">
            <a:lnSpc>
              <a:spcPct val="90000"/>
            </a:lnSpc>
            <a:spcBef>
              <a:spcPct val="0"/>
            </a:spcBef>
            <a:spcAft>
              <a:spcPct val="20000"/>
            </a:spcAft>
            <a:buChar char="•"/>
          </a:pPr>
          <a:r>
            <a:rPr lang="zh-CN" altLang="en-US" sz="1800" kern="1200" dirty="0"/>
            <a:t>通过</a:t>
          </a:r>
          <a:r>
            <a:rPr lang="en-US" altLang="zh-CN" sz="1800" kern="1200" dirty="0"/>
            <a:t>Session</a:t>
          </a:r>
          <a:r>
            <a:rPr lang="zh-CN" altLang="en-US" sz="1800" kern="1200" dirty="0"/>
            <a:t>的形式，连接</a:t>
          </a:r>
          <a:r>
            <a:rPr lang="en-US" altLang="zh-CN" sz="1800" kern="1200" dirty="0" err="1"/>
            <a:t>TensorFlow</a:t>
          </a:r>
          <a:r>
            <a:rPr lang="zh-CN" altLang="en-US" sz="1800" kern="1200" dirty="0"/>
            <a:t>后端的「运行时」，启动计算图的执行过程</a:t>
          </a:r>
          <a:endParaRPr lang="x-none" sz="1800" kern="1200" dirty="0">
            <a:latin typeface="Microsoft YaHei UI" panose="020B0503020204020204" pitchFamily="34" charset="-122"/>
            <a:ea typeface="Microsoft YaHei UI" panose="020B0503020204020204" pitchFamily="34" charset="-122"/>
          </a:endParaRPr>
        </a:p>
      </dsp:txBody>
      <dsp:txXfrm>
        <a:off x="0" y="757545"/>
        <a:ext cx="5328591" cy="1380690"/>
      </dsp:txXfrm>
    </dsp:sp>
    <dsp:sp modelId="{81203336-F3DE-4B3A-BCF4-0F68C23AC2BB}">
      <dsp:nvSpPr>
        <dsp:cNvPr id="0" name=""/>
        <dsp:cNvSpPr/>
      </dsp:nvSpPr>
      <dsp:spPr>
        <a:xfrm>
          <a:off x="0" y="2138235"/>
          <a:ext cx="5328591" cy="699660"/>
        </a:xfrm>
        <a:prstGeom prst="round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rtlCol="0" anchor="ctr" anchorCtr="0">
          <a:noAutofit/>
        </a:bodyPr>
        <a:lstStyle/>
        <a:p>
          <a:pPr marL="0" lvl="0" indent="0" algn="l" defTabSz="1022350" rtl="0">
            <a:lnSpc>
              <a:spcPct val="90000"/>
            </a:lnSpc>
            <a:spcBef>
              <a:spcPct val="0"/>
            </a:spcBef>
            <a:spcAft>
              <a:spcPct val="35000"/>
            </a:spcAft>
            <a:buNone/>
          </a:pPr>
          <a:r>
            <a:rPr lang="zh-CN" altLang="en-US" sz="2300" kern="1200" dirty="0"/>
            <a:t>后端系统</a:t>
          </a:r>
          <a:r>
            <a:rPr lang="en-US" altLang="zh-CN" sz="2300" kern="1200" dirty="0"/>
            <a:t>(</a:t>
          </a:r>
          <a:r>
            <a:rPr lang="en-US" sz="2300" kern="1200" dirty="0"/>
            <a:t>Exec System)</a:t>
          </a:r>
          <a:endParaRPr lang="x-none" sz="2300" kern="1200" dirty="0">
            <a:latin typeface="Microsoft YaHei UI" panose="020B0503020204020204" pitchFamily="34" charset="-122"/>
            <a:ea typeface="Microsoft YaHei UI" panose="020B0503020204020204" pitchFamily="34" charset="-122"/>
          </a:endParaRPr>
        </a:p>
      </dsp:txBody>
      <dsp:txXfrm>
        <a:off x="34155" y="2172390"/>
        <a:ext cx="5260281" cy="631350"/>
      </dsp:txXfrm>
    </dsp:sp>
    <dsp:sp modelId="{782956A5-ADC8-4959-B856-589B9D9B9635}">
      <dsp:nvSpPr>
        <dsp:cNvPr id="0" name=""/>
        <dsp:cNvSpPr/>
      </dsp:nvSpPr>
      <dsp:spPr>
        <a:xfrm>
          <a:off x="0" y="2837895"/>
          <a:ext cx="5328591" cy="41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183" tIns="29210" rIns="163576" bIns="29210" numCol="1" spcCol="1270" rtlCol="0" anchor="t" anchorCtr="0">
          <a:noAutofit/>
        </a:bodyPr>
        <a:lstStyle/>
        <a:p>
          <a:pPr marL="171450" lvl="1" indent="-171450" algn="l" defTabSz="800100" rtl="0">
            <a:lnSpc>
              <a:spcPct val="90000"/>
            </a:lnSpc>
            <a:spcBef>
              <a:spcPct val="0"/>
            </a:spcBef>
            <a:spcAft>
              <a:spcPct val="20000"/>
            </a:spcAft>
            <a:buChar char="•"/>
          </a:pPr>
          <a:r>
            <a:rPr lang="zh-CN" altLang="en-US" sz="1800" kern="1200" dirty="0"/>
            <a:t>提供运行时环境，负责执行计算图</a:t>
          </a:r>
          <a:endParaRPr lang="x-none" sz="1800" kern="1200" dirty="0">
            <a:latin typeface="Microsoft YaHei UI" panose="020B0503020204020204" pitchFamily="34" charset="-122"/>
            <a:ea typeface="Microsoft YaHei UI" panose="020B0503020204020204" pitchFamily="34" charset="-122"/>
          </a:endParaRPr>
        </a:p>
      </dsp:txBody>
      <dsp:txXfrm>
        <a:off x="0" y="2837895"/>
        <a:ext cx="5328591" cy="4165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2CA7841-4BE5-4A02-80CE-D758A5F323CD}" type="datetimeFigureOut">
              <a:rPr lang="zh-CN" altLang="en-US" smtClean="0"/>
              <a:t>2020/12/1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99CD05D-0C36-4176-929B-49DF3E25498B}"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796B3F24-C0A1-47AD-9A8D-4A48F66D7600}" type="datetimeFigureOut">
              <a:rPr lang="zh-CN" altLang="en-US"/>
              <a:t>2020/12/1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AC1AB5C-377A-41EB-BBB1-2DE3B27A783C}"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Theano</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TensorFlow</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Torch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MXNet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有着很详尽的文档教程，很容易被初学者理解和实现。与此相比，虽然微软的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CNTK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和英特尔的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Nervana</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Neon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也是强大的工具，我们却很少能见到有关它们的新手级资料。</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卷积神经网络（</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）经常被用于图像识别、推荐引擎和自然语言识别等方向的应用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Theano</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Caffe</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MXNet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都有很好的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建模能力。其中，</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TensorFlow</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因为易于建立的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Inception V3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模型，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Torch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因为其丰富的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资源</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包括易于使用的时间卷积集使得这两种框架在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建模能力上脱颖而出</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循环神经网络（</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RNN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）常用于语音识别，时间序列预测，图像字幕和其他需要处理顺序信息的任务。目前，</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Caffe</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上的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RNN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资源最少，而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Microsoft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CNTK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Torch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有丰富的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RNN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教程和预构建模型。</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为在特定框架中构建和训练新模型，易于使用和模块化的前端是至关重要的。</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TensorFlow</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Torch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MXNet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都有直观而模块化的架构，让开发相对变得简单。</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3</a:t>
            </a:fld>
            <a:endParaRPr lang="en-US" altLang="zh-CN"/>
          </a:p>
        </p:txBody>
      </p:sp>
    </p:spTree>
    <p:extLst>
      <p:ext uri="{BB962C8B-B14F-4D97-AF65-F5344CB8AC3E}">
        <p14:creationId xmlns:p14="http://schemas.microsoft.com/office/powerpoint/2010/main" val="1013791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12</a:t>
            </a:fld>
            <a:endParaRPr lang="en-US" altLang="zh-CN"/>
          </a:p>
        </p:txBody>
      </p:sp>
    </p:spTree>
    <p:extLst>
      <p:ext uri="{BB962C8B-B14F-4D97-AF65-F5344CB8AC3E}">
        <p14:creationId xmlns:p14="http://schemas.microsoft.com/office/powerpoint/2010/main" val="156036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13</a:t>
            </a:fld>
            <a:endParaRPr lang="en-US" altLang="zh-CN"/>
          </a:p>
        </p:txBody>
      </p:sp>
    </p:spTree>
    <p:extLst>
      <p:ext uri="{BB962C8B-B14F-4D97-AF65-F5344CB8AC3E}">
        <p14:creationId xmlns:p14="http://schemas.microsoft.com/office/powerpoint/2010/main" val="999228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14</a:t>
            </a:fld>
            <a:endParaRPr lang="en-US" altLang="zh-CN"/>
          </a:p>
        </p:txBody>
      </p:sp>
    </p:spTree>
    <p:extLst>
      <p:ext uri="{BB962C8B-B14F-4D97-AF65-F5344CB8AC3E}">
        <p14:creationId xmlns:p14="http://schemas.microsoft.com/office/powerpoint/2010/main" val="294968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15</a:t>
            </a:fld>
            <a:endParaRPr lang="en-US" altLang="zh-CN"/>
          </a:p>
        </p:txBody>
      </p:sp>
    </p:spTree>
    <p:extLst>
      <p:ext uri="{BB962C8B-B14F-4D97-AF65-F5344CB8AC3E}">
        <p14:creationId xmlns:p14="http://schemas.microsoft.com/office/powerpoint/2010/main" val="185802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16</a:t>
            </a:fld>
            <a:endParaRPr lang="en-US" altLang="zh-CN"/>
          </a:p>
        </p:txBody>
      </p:sp>
    </p:spTree>
    <p:extLst>
      <p:ext uri="{BB962C8B-B14F-4D97-AF65-F5344CB8AC3E}">
        <p14:creationId xmlns:p14="http://schemas.microsoft.com/office/powerpoint/2010/main" val="71257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17</a:t>
            </a:fld>
            <a:endParaRPr lang="en-US" altLang="zh-CN"/>
          </a:p>
        </p:txBody>
      </p:sp>
    </p:spTree>
    <p:extLst>
      <p:ext uri="{BB962C8B-B14F-4D97-AF65-F5344CB8AC3E}">
        <p14:creationId xmlns:p14="http://schemas.microsoft.com/office/powerpoint/2010/main" val="391122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18</a:t>
            </a:fld>
            <a:endParaRPr lang="en-US" altLang="zh-CN"/>
          </a:p>
        </p:txBody>
      </p:sp>
    </p:spTree>
    <p:extLst>
      <p:ext uri="{BB962C8B-B14F-4D97-AF65-F5344CB8AC3E}">
        <p14:creationId xmlns:p14="http://schemas.microsoft.com/office/powerpoint/2010/main" val="838956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TensorFlow</a:t>
            </a:r>
            <a:r>
              <a:rPr lang="en-US" altLang="zh-CN" dirty="0"/>
              <a:t> Java API: https://github.com/tensorflow/tensorflow/tree/master/tensorflow/contrib/android</a:t>
            </a:r>
          </a:p>
          <a:p>
            <a:r>
              <a:rPr lang="en-US" altLang="zh-CN" dirty="0"/>
              <a:t>Android app demo: https://github.com/MindorksOpenSource/AndroidTensorFlowMachineLearningExample</a:t>
            </a:r>
          </a:p>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19</a:t>
            </a:fld>
            <a:endParaRPr lang="en-US" altLang="zh-CN"/>
          </a:p>
        </p:txBody>
      </p:sp>
    </p:spTree>
    <p:extLst>
      <p:ext uri="{BB962C8B-B14F-4D97-AF65-F5344CB8AC3E}">
        <p14:creationId xmlns:p14="http://schemas.microsoft.com/office/powerpoint/2010/main" val="5942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TensorFlow</a:t>
            </a:r>
            <a:r>
              <a:rPr lang="en-US" altLang="zh-CN" dirty="0"/>
              <a:t> Java API: https://github.com/tensorflow/tensorflow/tree/master/tensorflow/contrib/android</a:t>
            </a:r>
          </a:p>
          <a:p>
            <a:r>
              <a:rPr lang="en-US" altLang="zh-CN" dirty="0"/>
              <a:t>Android app demo: https://github.com/MindorksOpenSource/AndroidTensorFlowMachineLearningExample</a:t>
            </a:r>
          </a:p>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20</a:t>
            </a:fld>
            <a:endParaRPr lang="en-US" altLang="zh-CN"/>
          </a:p>
        </p:txBody>
      </p:sp>
    </p:spTree>
    <p:extLst>
      <p:ext uri="{BB962C8B-B14F-4D97-AF65-F5344CB8AC3E}">
        <p14:creationId xmlns:p14="http://schemas.microsoft.com/office/powerpoint/2010/main" val="226075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各类深度学习框架的教程与可利用的资源在质量和数量上有着显著的不同。</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Theano</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TensorFlow</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MXNet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有着很详尽的文档教程，很容易被初学者理解和实现。与此相比，虽然微软的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CNTK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和英特尔的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Nervana</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Neon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也是强大的工具，我们却很少能见到有关它们的新手级资料。</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卷积神经网络（</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）经常被用于图像识别、推荐引擎和自然语言识别等方向的应用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Theano</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Caffe</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MXNet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都有很好的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建模能力。其中，</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TensorFlow</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因为易于建立的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Inception V3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模型，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Torch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因为其丰富的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资源</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包括易于使用的时间卷积集使得这两种框架在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建模能力上脱颖而出</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循环神经网络（</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RNN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）常用于语音识别，时间序列预测，图像字幕和其他需要处理顺序信息的任务。目前，</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Caffe</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上的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RNN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资源最少，而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Microsoft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CNTK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Torch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有丰富的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RNN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教程和预构建模型。</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为在特定框架中构建和训练新模型，易于使用和模块化的前端是至关重要的。</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TensorFlow</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Torch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MXNet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都有直观而模块化的架构，让开发相对变得简单。</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4</a:t>
            </a:fld>
            <a:endParaRPr lang="en-US" altLang="zh-CN"/>
          </a:p>
        </p:txBody>
      </p:sp>
    </p:spTree>
    <p:extLst>
      <p:ext uri="{BB962C8B-B14F-4D97-AF65-F5344CB8AC3E}">
        <p14:creationId xmlns:p14="http://schemas.microsoft.com/office/powerpoint/2010/main" val="59878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t>
            </a:r>
            <a:r>
              <a:rPr lang="en-US" altLang="zh-CN" dirty="0" err="1"/>
              <a:t>zhuanlan.zhihu.com</a:t>
            </a:r>
            <a:r>
              <a:rPr lang="en-US" altLang="zh-CN" dirty="0"/>
              <a:t>/p/25285133</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5</a:t>
            </a:fld>
            <a:endParaRPr lang="en-US" altLang="zh-CN"/>
          </a:p>
        </p:txBody>
      </p:sp>
    </p:spTree>
    <p:extLst>
      <p:ext uri="{BB962C8B-B14F-4D97-AF65-F5344CB8AC3E}">
        <p14:creationId xmlns:p14="http://schemas.microsoft.com/office/powerpoint/2010/main" val="1885456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6</a:t>
            </a:fld>
            <a:endParaRPr lang="en-US" altLang="zh-CN"/>
          </a:p>
        </p:txBody>
      </p:sp>
    </p:spTree>
    <p:extLst>
      <p:ext uri="{BB962C8B-B14F-4D97-AF65-F5344CB8AC3E}">
        <p14:creationId xmlns:p14="http://schemas.microsoft.com/office/powerpoint/2010/main" val="765153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7</a:t>
            </a:fld>
            <a:endParaRPr lang="en-US" altLang="zh-CN"/>
          </a:p>
        </p:txBody>
      </p:sp>
    </p:spTree>
    <p:extLst>
      <p:ext uri="{BB962C8B-B14F-4D97-AF65-F5344CB8AC3E}">
        <p14:creationId xmlns:p14="http://schemas.microsoft.com/office/powerpoint/2010/main" val="3878690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Client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是前端系统的主要组成部分，它是一个支持多语言的编程环境。它提供基于计算图的编程模型，方便用户构造各种复杂的计算图，实现各种形式的模型设计。</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Client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通过</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Session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为桥梁，连接</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TensorFlow</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后端的「运行时」，并启动计算图的执行过程。</a:t>
            </a:r>
          </a:p>
          <a:p>
            <a:endParaRPr lang="en-US" altLang="zh-CN" dirty="0"/>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Distributed Master</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在分布式的运行时环境中</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从计算图中反向遍历，找到所依赖的「最小子图」</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将该「子图」再次分裂为多个「子图片段」，派发给派发给</a:t>
            </a:r>
            <a:r>
              <a:rPr lang="en-US" altLang="zh-CN" dirty="0"/>
              <a:t>Work Service</a:t>
            </a:r>
          </a:p>
          <a:p>
            <a:endParaRPr lang="en-US" altLang="zh-CN" dirty="0"/>
          </a:p>
          <a:p>
            <a:r>
              <a:rPr lang="en-US" altLang="zh-CN" dirty="0"/>
              <a:t>Worker Service</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将按照计算图中节点之间的依赖关系，根据当前的可用的硬件环境</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(GPU/CPU)</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，通过</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Kernel</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implements</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层中具体硬件进行运算</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en-US" altLang="zh-CN" dirty="0"/>
              <a:t>http://</a:t>
            </a:r>
            <a:r>
              <a:rPr lang="en-US" altLang="zh-CN" dirty="0" err="1"/>
              <a:t>www.jianshu.com</a:t>
            </a:r>
            <a:r>
              <a:rPr lang="en-US" altLang="zh-CN" dirty="0"/>
              <a:t>/p/a5574ebcdeab</a:t>
            </a:r>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8</a:t>
            </a:fld>
            <a:endParaRPr lang="en-US" altLang="zh-CN"/>
          </a:p>
        </p:txBody>
      </p:sp>
    </p:spTree>
    <p:extLst>
      <p:ext uri="{BB962C8B-B14F-4D97-AF65-F5344CB8AC3E}">
        <p14:creationId xmlns:p14="http://schemas.microsoft.com/office/powerpoint/2010/main" val="113213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9</a:t>
            </a:fld>
            <a:endParaRPr lang="en-US" altLang="zh-CN"/>
          </a:p>
        </p:txBody>
      </p:sp>
    </p:spTree>
    <p:extLst>
      <p:ext uri="{BB962C8B-B14F-4D97-AF65-F5344CB8AC3E}">
        <p14:creationId xmlns:p14="http://schemas.microsoft.com/office/powerpoint/2010/main" val="3931874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10</a:t>
            </a:fld>
            <a:endParaRPr lang="en-US" altLang="zh-CN"/>
          </a:p>
        </p:txBody>
      </p:sp>
    </p:spTree>
    <p:extLst>
      <p:ext uri="{BB962C8B-B14F-4D97-AF65-F5344CB8AC3E}">
        <p14:creationId xmlns:p14="http://schemas.microsoft.com/office/powerpoint/2010/main" val="153996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F2A70B-78F2-4DCF-B53B-C990D2FAFB8A}" type="slidenum">
              <a:rPr lang="en-US" altLang="zh-CN" smtClean="0"/>
              <a:pPr/>
              <a:t>11</a:t>
            </a:fld>
            <a:endParaRPr lang="en-US" altLang="zh-CN"/>
          </a:p>
        </p:txBody>
      </p:sp>
    </p:spTree>
    <p:extLst>
      <p:ext uri="{BB962C8B-B14F-4D97-AF65-F5344CB8AC3E}">
        <p14:creationId xmlns:p14="http://schemas.microsoft.com/office/powerpoint/2010/main" val="3968153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a:spLocks noChangeArrowheads="1"/>
          </p:cNvSpPr>
          <p:nvPr userDrawn="1"/>
        </p:nvSpPr>
        <p:spPr bwMode="auto">
          <a:xfrm>
            <a:off x="1587" y="1968500"/>
            <a:ext cx="12190413"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defRPr/>
            </a:pPr>
            <a:endParaRPr lang="zh-CN" altLang="en-US" sz="950" dirty="0">
              <a:solidFill>
                <a:schemeClr val="bg1"/>
              </a:solidFill>
              <a:latin typeface="Calibri" panose="020F0502020204030204"/>
              <a:ea typeface="宋体" panose="02010600030101010101" pitchFamily="2" charset="-122"/>
              <a:cs typeface="宋体" panose="02010600030101010101" pitchFamily="2" charset="-122"/>
            </a:endParaRPr>
          </a:p>
        </p:txBody>
      </p:sp>
      <p:sp>
        <p:nvSpPr>
          <p:cNvPr id="15" name="标题 14"/>
          <p:cNvSpPr>
            <a:spLocks noGrp="1"/>
          </p:cNvSpPr>
          <p:nvPr>
            <p:ph type="title"/>
          </p:nvPr>
        </p:nvSpPr>
        <p:spPr>
          <a:xfrm>
            <a:off x="908091" y="2570682"/>
            <a:ext cx="5889861" cy="692150"/>
          </a:xfrm>
        </p:spPr>
        <p:txBody>
          <a:bodyPr/>
          <a:lstStyle>
            <a:lvl1pPr algn="ctr">
              <a:defRPr sz="3600" b="1" baseline="0">
                <a:solidFill>
                  <a:schemeClr val="bg1"/>
                </a:solidFill>
                <a:latin typeface="Times New Roman" panose="02020603050405020304" pitchFamily="18" charset="0"/>
              </a:defRPr>
            </a:lvl1pPr>
          </a:lstStyle>
          <a:p>
            <a:r>
              <a:rPr lang="zh-CN" altLang="en-US" dirty="0"/>
              <a:t>单击此处编辑母版标题样式</a:t>
            </a:r>
          </a:p>
        </p:txBody>
      </p:sp>
      <p:sp>
        <p:nvSpPr>
          <p:cNvPr id="9" name="日期占位符 29"/>
          <p:cNvSpPr>
            <a:spLocks noGrp="1"/>
          </p:cNvSpPr>
          <p:nvPr>
            <p:ph type="dt" sz="half" idx="10"/>
          </p:nvPr>
        </p:nvSpPr>
        <p:spPr>
          <a:xfrm>
            <a:off x="3994680" y="3682451"/>
            <a:ext cx="2743200" cy="365125"/>
          </a:xfr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a:defRPr/>
            </a:pPr>
            <a:fld id="{C6DA0C47-8EEF-4316-9F84-548B5DB86994}" type="datetimeFigureOut">
              <a:rPr lang="zh-CN" altLang="en-US"/>
              <a:t>2020/12/1</a:t>
            </a:fld>
            <a:endParaRPr lang="zh-CN" altLang="en-US" dirty="0"/>
          </a:p>
        </p:txBody>
      </p:sp>
      <p:pic>
        <p:nvPicPr>
          <p:cNvPr id="8" name="图片 7"/>
          <p:cNvPicPr>
            <a:picLocks noChangeAspect="1"/>
          </p:cNvPicPr>
          <p:nvPr userDrawn="1"/>
        </p:nvPicPr>
        <p:blipFill rotWithShape="1">
          <a:blip r:embed="rId2"/>
          <a:srcRect l="1176" t="1599" r="829"/>
          <a:stretch>
            <a:fillRect/>
          </a:stretch>
        </p:blipFill>
        <p:spPr>
          <a:xfrm>
            <a:off x="7112766" y="2812311"/>
            <a:ext cx="4536637" cy="24705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22811" y="274638"/>
            <a:ext cx="9146380" cy="1020762"/>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grpSp>
        <p:nvGrpSpPr>
          <p:cNvPr id="158" name="线条" descr="线条图形"/>
          <p:cNvGrpSpPr/>
          <p:nvPr/>
        </p:nvGrpSpPr>
        <p:grpSpPr bwMode="invGray">
          <a:xfrm>
            <a:off x="1522810" y="1514475"/>
            <a:ext cx="10572328" cy="64008"/>
            <a:chOff x="1522413" y="1514475"/>
            <a:chExt cx="10569575" cy="64008"/>
          </a:xfrm>
        </p:grpSpPr>
        <p:sp>
          <p:nvSpPr>
            <p:cNvPr id="159" name="任意多边形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0" name="任意多边形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1" name="任意多边形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2" name="任意多边形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3" name="任意多边形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4" name="任意多边形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5" name="任意多边形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6" name="任意多边形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7" name="任意多边形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8" name="任意多边形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69" name="任意多边形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0" name="任意多边形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1" name="任意多边形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2" name="任意多边形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3" name="任意多边形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4" name="任意多边形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5" name="任意多边形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6" name="任意多边形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7" name="任意多边形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8" name="任意多边形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79" name="任意多边形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0" name="任意多边形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1" name="任意多边形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2" name="任意多边形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3" name="任意多边形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4" name="任意多边形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5" name="任意多边形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6" name="任意多边形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7" name="任意多边形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8" name="任意多边形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89" name="任意多边形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0" name="任意多边形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1" name="任意多边形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2" name="任意多边形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3" name="任意多边形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4" name="任意多边形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5" name="任意多边形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6" name="任意多边形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7" name="任意多边形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8" name="任意多边形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199" name="任意多边形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0" name="任意多边形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1" name="任意多边形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2" name="任意多边形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3" name="任意多边形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4" name="任意多边形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5" name="任意多边形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6" name="任意多边形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7" name="任意多边形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8" name="任意多边形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09" name="任意多边形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0" name="任意多边形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1" name="任意多边形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2" name="任意多边形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3" name="任意多边形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4" name="任意多边形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5" name="任意多边形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6" name="任意多边形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7" name="任意多边形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8" name="任意多边形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19" name="任意多边形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0" name="任意多边形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1" name="任意多边形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2" name="任意多边形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3" name="任意多边形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4" name="任意多边形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5" name="任意多边形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6" name="任意多边形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7" name="任意多边形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8" name="任意多边形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29" name="任意多边形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0" name="任意多边形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1" name="任意多边形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sp>
          <p:nvSpPr>
            <p:cNvPr id="232" name="任意多边形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zh-CN" altLang="en-US" noProof="0" dirty="0">
                <a:ln>
                  <a:noFill/>
                </a:ln>
                <a:latin typeface="Microsoft YaHei UI" panose="020B0503020204020204" pitchFamily="34" charset="-122"/>
                <a:ea typeface="Microsoft YaHei UI" panose="020B0503020204020204" pitchFamily="34" charset="-122"/>
              </a:endParaRPr>
            </a:p>
          </p:txBody>
        </p:sp>
      </p:grpSp>
      <p:sp>
        <p:nvSpPr>
          <p:cNvPr id="3" name="内容占位符 2"/>
          <p:cNvSpPr>
            <a:spLocks noGrp="1"/>
          </p:cNvSpPr>
          <p:nvPr>
            <p:ph sz="half" idx="1"/>
          </p:nvPr>
        </p:nvSpPr>
        <p:spPr>
          <a:xfrm>
            <a:off x="1522810" y="1905000"/>
            <a:ext cx="4420750" cy="4267200"/>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marL="1956816">
              <a:defRPr sz="1600"/>
            </a:lvl6pPr>
            <a:lvl7pPr marL="1956816">
              <a:defRPr sz="1600" baseline="0"/>
            </a:lvl7pPr>
            <a:lvl8pPr marL="1956816">
              <a:defRPr sz="1600" baseline="0"/>
            </a:lvl8pPr>
            <a:lvl9pPr marL="1956816">
              <a:defRPr sz="1600"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48442" y="1905000"/>
            <a:ext cx="4420749" cy="4267200"/>
          </a:xfrm>
        </p:spPr>
        <p:txBody>
          <a:bodyPr rtlCol="0">
            <a:normAutofit/>
          </a:bodyPr>
          <a:lstStyle>
            <a:lvl1pPr>
              <a:defRPr sz="24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marL="1956816">
              <a:defRPr sz="1600"/>
            </a:lvl6pPr>
            <a:lvl7pPr marL="1956816">
              <a:defRPr sz="1600"/>
            </a:lvl7pPr>
            <a:lvl8pPr marL="1956816">
              <a:defRPr sz="1600" baseline="0"/>
            </a:lvl8pPr>
            <a:lvl9pPr marL="1956816">
              <a:defRPr sz="1600"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957C6E4D-621D-4515-8831-14D98E9F728C}" type="datetime1">
              <a:rPr lang="zh-CN" altLang="en-US" smtClean="0"/>
              <a:t>2020/12/1</a:t>
            </a:fld>
            <a:endParaRPr lang="zh-CN" altLang="en-US" dirty="0"/>
          </a:p>
        </p:txBody>
      </p:sp>
      <p:sp>
        <p:nvSpPr>
          <p:cNvPr id="7" name="幻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25BA54BD-C84D-46CE-8B72-31BFB26ABA43}" type="slidenum">
              <a:rPr lang="en-US" altLang="zh-CN" smtClean="0"/>
              <a:pPr/>
              <a:t>‹#›</a:t>
            </a:fld>
            <a:endParaRPr lang="zh-CN" altLang="en-US" dirty="0"/>
          </a:p>
        </p:txBody>
      </p:sp>
    </p:spTree>
    <p:extLst>
      <p:ext uri="{BB962C8B-B14F-4D97-AF65-F5344CB8AC3E}">
        <p14:creationId xmlns:p14="http://schemas.microsoft.com/office/powerpoint/2010/main" val="357946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latin typeface="微软雅黑" panose="020B0503020204020204" pitchFamily="34" charset="-122"/>
              <a:ea typeface="微软雅黑" panose="020B0503020204020204" pitchFamily="34" charset="-122"/>
            </a:endParaRPr>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latin typeface="微软雅黑" panose="020B0503020204020204" pitchFamily="34" charset="-122"/>
              <a:ea typeface="微软雅黑" panose="020B0503020204020204" pitchFamily="34" charset="-122"/>
            </a:endParaRPr>
          </a:p>
        </p:txBody>
      </p:sp>
      <p:sp>
        <p:nvSpPr>
          <p:cNvPr id="4" name="内容占位符 2"/>
          <p:cNvSpPr>
            <a:spLocks noGrp="1"/>
          </p:cNvSpPr>
          <p:nvPr>
            <p:ph idx="1"/>
          </p:nvPr>
        </p:nvSpPr>
        <p:spPr>
          <a:xfrm>
            <a:off x="516412" y="1803243"/>
            <a:ext cx="11107601" cy="433972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单击此处编辑母版标题样式</a:t>
            </a:r>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796720"/>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796720"/>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4" name="内容占位符 2"/>
          <p:cNvSpPr>
            <a:spLocks noGrp="1"/>
          </p:cNvSpPr>
          <p:nvPr>
            <p:ph idx="1"/>
          </p:nvPr>
        </p:nvSpPr>
        <p:spPr>
          <a:xfrm>
            <a:off x="423819" y="17419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407276" y="0"/>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grpSp>
        <p:nvGrpSpPr>
          <p:cNvPr id="10" name="Group 3"/>
          <p:cNvGrpSpPr/>
          <p:nvPr userDrawn="1"/>
        </p:nvGrpSpPr>
        <p:grpSpPr bwMode="auto">
          <a:xfrm>
            <a:off x="1588" y="4121150"/>
            <a:ext cx="12190412" cy="2747963"/>
            <a:chOff x="1184" y="4120681"/>
            <a:chExt cx="12190816" cy="2747947"/>
          </a:xfrm>
        </p:grpSpPr>
        <p:sp>
          <p:nvSpPr>
            <p:cNvPr id="12"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pPr>
                <a:defRPr/>
              </a:pPr>
              <a:endParaRPr lang="id-ID"/>
            </a:p>
          </p:txBody>
        </p:sp>
        <p:sp>
          <p:nvSpPr>
            <p:cNvPr id="13"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pPr>
                <a:defRPr/>
              </a:pPr>
              <a:endParaRPr lang="id-ID"/>
            </a:p>
          </p:txBody>
        </p:sp>
        <p:sp>
          <p:nvSpPr>
            <p:cNvPr id="15"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pPr>
                <a:defRPr/>
              </a:pPr>
              <a:endParaRPr lang="id-ID"/>
            </a:p>
          </p:txBody>
        </p:sp>
        <p:sp>
          <p:nvSpPr>
            <p:cNvPr id="16"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pPr>
                <a:defRPr/>
              </a:pPr>
              <a:endParaRPr lang="id-ID"/>
            </a:p>
          </p:txBody>
        </p:sp>
        <p:sp>
          <p:nvSpPr>
            <p:cNvPr id="17"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pPr>
                <a:defRPr/>
              </a:pPr>
              <a:endParaRPr lang="id-ID"/>
            </a:p>
          </p:txBody>
        </p:sp>
        <p:sp>
          <p:nvSpPr>
            <p:cNvPr id="18"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pPr>
                <a:defRPr/>
              </a:pPr>
              <a:endParaRPr lang="id-ID"/>
            </a:p>
          </p:txBody>
        </p:sp>
      </p:gr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524000" y="76200"/>
            <a:ext cx="10668000" cy="914400"/>
          </a:xfrm>
          <a:prstGeom prst="rect">
            <a:avLst/>
          </a:prstGeom>
          <a:noFill/>
          <a:ln w="9525">
            <a:noFill/>
            <a:miter lim="800000"/>
          </a:ln>
        </p:spPr>
        <p:txBody>
          <a:bodyPr/>
          <a:lstStyle/>
          <a:p>
            <a:pPr lvl="0"/>
            <a:r>
              <a:rPr lang="zh-CN"/>
              <a:t>单击此处编辑母版标题样式</a:t>
            </a:r>
          </a:p>
        </p:txBody>
      </p:sp>
      <p:grpSp>
        <p:nvGrpSpPr>
          <p:cNvPr id="5" name="Group 3"/>
          <p:cNvGrpSpPr/>
          <p:nvPr userDrawn="1"/>
        </p:nvGrpSpPr>
        <p:grpSpPr bwMode="auto">
          <a:xfrm>
            <a:off x="1588" y="4121150"/>
            <a:ext cx="12190412" cy="2747963"/>
            <a:chOff x="1184" y="4120681"/>
            <a:chExt cx="12190816" cy="2747947"/>
          </a:xfrm>
        </p:grpSpPr>
        <p:sp>
          <p:nvSpPr>
            <p:cNvPr id="6"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pPr>
                <a:defRPr/>
              </a:pPr>
              <a:endParaRPr lang="id-ID"/>
            </a:p>
          </p:txBody>
        </p:sp>
        <p:sp>
          <p:nvSpPr>
            <p:cNvPr id="7"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pPr>
                <a:defRPr/>
              </a:pPr>
              <a:endParaRPr lang="id-ID"/>
            </a:p>
          </p:txBody>
        </p:sp>
        <p:sp>
          <p:nvSpPr>
            <p:cNvPr id="8"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pPr>
                <a:defRPr/>
              </a:pPr>
              <a:endParaRPr lang="id-ID"/>
            </a:p>
          </p:txBody>
        </p:sp>
        <p:sp>
          <p:nvSpPr>
            <p:cNvPr id="9"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pPr>
                <a:defRPr/>
              </a:pPr>
              <a:endParaRPr lang="id-ID"/>
            </a:p>
          </p:txBody>
        </p:sp>
        <p:sp>
          <p:nvSpPr>
            <p:cNvPr id="10"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pPr>
                <a:defRPr/>
              </a:pPr>
              <a:endParaRPr lang="id-ID"/>
            </a:p>
          </p:txBody>
        </p:sp>
        <p:sp>
          <p:nvSpPr>
            <p:cNvPr id="11"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pPr>
                <a:defRPr/>
              </a:pPr>
              <a:endParaRPr lang="id-ID"/>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a">
    <p:bg>
      <p:bgPr>
        <a:solidFill>
          <a:schemeClr val="bg1"/>
        </a:solidFill>
        <a:effectLst/>
      </p:bgPr>
    </p:bg>
    <p:spTree>
      <p:nvGrpSpPr>
        <p:cNvPr id="1" name=""/>
        <p:cNvGrpSpPr/>
        <p:nvPr/>
      </p:nvGrpSpPr>
      <p:grpSpPr>
        <a:xfrm>
          <a:off x="0" y="0"/>
          <a:ext cx="0" cy="0"/>
          <a:chOff x="0" y="0"/>
          <a:chExt cx="0" cy="0"/>
        </a:xfrm>
      </p:grpSpPr>
      <p:sp>
        <p:nvSpPr>
          <p:cNvPr id="6" name="矩形 5"/>
          <p:cNvSpPr>
            <a:spLocks noChangeArrowheads="1"/>
          </p:cNvSpPr>
          <p:nvPr/>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50" b="0"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宋体" panose="02010600030101010101" pitchFamily="2" charset="-122"/>
            </a:endParaRPr>
          </a:p>
        </p:txBody>
      </p:sp>
      <p:pic>
        <p:nvPicPr>
          <p:cNvPr id="7" name="图片 6" descr="AW视觉符号.jpg"/>
          <p:cNvPicPr>
            <a:picLocks noChangeAspect="1"/>
          </p:cNvPicPr>
          <p:nvPr/>
        </p:nvPicPr>
        <p:blipFill>
          <a:blip r:embed="rId2" cstate="print"/>
          <a:stretch>
            <a:fillRect/>
          </a:stretch>
        </p:blipFill>
        <p:spPr>
          <a:xfrm>
            <a:off x="202395" y="2092547"/>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标题 14"/>
          <p:cNvSpPr>
            <a:spLocks noGrp="1"/>
          </p:cNvSpPr>
          <p:nvPr>
            <p:ph type="title"/>
          </p:nvPr>
        </p:nvSpPr>
        <p:spPr>
          <a:xfrm>
            <a:off x="5926234" y="2706149"/>
            <a:ext cx="5889861" cy="692150"/>
          </a:xfrm>
        </p:spPr>
        <p:txBody>
          <a:bodyPr/>
          <a:lstStyle>
            <a:lvl1pPr algn="ctr">
              <a:defRPr sz="3600" b="1" baseline="0">
                <a:solidFill>
                  <a:schemeClr val="bg1"/>
                </a:solidFill>
                <a:latin typeface="Times New Roman" panose="02020603050405020304" pitchFamily="18" charset="0"/>
              </a:defRPr>
            </a:lvl1pPr>
          </a:lstStyle>
          <a:p>
            <a:r>
              <a:rPr lang="zh-CN" altLang="en-US" dirty="0"/>
              <a:t>单击此处编辑母版标题样式</a:t>
            </a:r>
          </a:p>
        </p:txBody>
      </p:sp>
      <p:sp>
        <p:nvSpPr>
          <p:cNvPr id="8" name="日期占位符 29"/>
          <p:cNvSpPr>
            <a:spLocks noGrp="1"/>
          </p:cNvSpPr>
          <p:nvPr>
            <p:ph type="dt" sz="half" idx="2"/>
          </p:nvPr>
        </p:nvSpPr>
        <p:spPr>
          <a:xfrm>
            <a:off x="9447213" y="3771900"/>
            <a:ext cx="2743200" cy="365125"/>
          </a:xfrm>
          <a:prstGeom prst="rect">
            <a:avLst/>
          </a:prstGeo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44B941C-137D-4A49-A1BA-AD02BAE7F29E}" type="datetimeFigureOut">
              <a:rPr kumimoji="0" lang="zh-CN" altLang="en-US" sz="24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2020/12/1</a:t>
            </a:fld>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 name="页脚占位符 12"/>
          <p:cNvSpPr>
            <a:spLocks noGrp="1"/>
          </p:cNvSpPr>
          <p:nvPr>
            <p:ph type="ftr" sz="quarter" idx="3"/>
          </p:nvPr>
        </p:nvSpPr>
        <p:spPr>
          <a:xfrm>
            <a:off x="4038600" y="6356350"/>
            <a:ext cx="4114800" cy="365125"/>
          </a:xfrm>
          <a:prstGeom prst="rect">
            <a:avLst/>
          </a:prstGeom>
        </p:spPr>
        <p:txBody>
          <a:bodyPr/>
          <a:lstStyle>
            <a:lvl1pPr algn="ctr" fontAlgn="auto">
              <a:spcBef>
                <a:spcPts val="0"/>
              </a:spcBef>
              <a:spcAft>
                <a:spcPts val="0"/>
              </a:spcAft>
              <a:defRPr sz="1600" b="1">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chemeClr val="tx1">
                    <a:tint val="75000"/>
                  </a:schemeClr>
                </a:solidFill>
                <a:effectLst/>
                <a:uLnTx/>
                <a:uFillTx/>
                <a:latin typeface="+mn-lt"/>
                <a:ea typeface="+mn-ea"/>
                <a:cs typeface="+mn-cs"/>
              </a:rPr>
              <a:t>三亚学院信息与智能工程学院</a:t>
            </a:r>
          </a:p>
        </p:txBody>
      </p:sp>
      <p:sp>
        <p:nvSpPr>
          <p:cNvPr id="2" name="灯片编号占位符 1"/>
          <p:cNvSpPr>
            <a:spLocks noGrp="1"/>
          </p:cNvSpPr>
          <p:nvPr>
            <p:ph type="sldNum" sz="quarter" idx="10"/>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程序页">
    <p:spTree>
      <p:nvGrpSpPr>
        <p:cNvPr id="1" name=""/>
        <p:cNvGrpSpPr/>
        <p:nvPr/>
      </p:nvGrpSpPr>
      <p:grpSpPr>
        <a:xfrm>
          <a:off x="0" y="0"/>
          <a:ext cx="0" cy="0"/>
          <a:chOff x="0" y="0"/>
          <a:chExt cx="0" cy="0"/>
        </a:xfrm>
      </p:grpSpPr>
      <p:sp>
        <p:nvSpPr>
          <p:cNvPr id="5" name="Rectangle 12"/>
          <p:cNvSpPr>
            <a:spLocks noChangeArrowheads="1"/>
          </p:cNvSpPr>
          <p:nvPr userDrawn="1"/>
        </p:nvSpPr>
        <p:spPr bwMode="auto">
          <a:xfrm>
            <a:off x="9937750" y="6392863"/>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900">
                <a:solidFill>
                  <a:srgbClr val="000000"/>
                </a:solidFill>
                <a:latin typeface="Arial" panose="020B0604020202020204" pitchFamily="34" charset="0"/>
                <a:ea typeface="宋体" panose="02010600030101010101" pitchFamily="2" charset="-122"/>
              </a:defRPr>
            </a:lvl1pPr>
            <a:lvl2pPr marL="742950" indent="-285750">
              <a:defRPr kumimoji="1" sz="900">
                <a:solidFill>
                  <a:srgbClr val="000000"/>
                </a:solidFill>
                <a:latin typeface="Arial" panose="020B0604020202020204" pitchFamily="34" charset="0"/>
                <a:ea typeface="宋体" panose="02010600030101010101" pitchFamily="2" charset="-122"/>
              </a:defRPr>
            </a:lvl2pPr>
            <a:lvl3pPr marL="1143000" indent="-228600">
              <a:defRPr kumimoji="1" sz="900">
                <a:solidFill>
                  <a:srgbClr val="000000"/>
                </a:solidFill>
                <a:latin typeface="Arial" panose="020B0604020202020204" pitchFamily="34" charset="0"/>
                <a:ea typeface="宋体" panose="02010600030101010101" pitchFamily="2" charset="-122"/>
              </a:defRPr>
            </a:lvl3pPr>
            <a:lvl4pPr marL="1600200" indent="-228600">
              <a:defRPr kumimoji="1" sz="900">
                <a:solidFill>
                  <a:srgbClr val="000000"/>
                </a:solidFill>
                <a:latin typeface="Arial" panose="020B0604020202020204" pitchFamily="34" charset="0"/>
                <a:ea typeface="宋体" panose="02010600030101010101" pitchFamily="2" charset="-122"/>
              </a:defRPr>
            </a:lvl4pPr>
            <a:lvl5pPr marL="2057400" indent="-228600">
              <a:defRPr kumimoji="1"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9pPr>
          </a:lstStyle>
          <a:p>
            <a:pPr algn="ctr" fontAlgn="auto">
              <a:spcBef>
                <a:spcPts val="0"/>
              </a:spcBef>
              <a:spcAft>
                <a:spcPts val="0"/>
              </a:spcAft>
              <a:defRPr/>
            </a:pPr>
            <a:r>
              <a:rPr kumimoji="0" lang="en-US" altLang="zh-CN" sz="1060" dirty="0">
                <a:solidFill>
                  <a:srgbClr val="7F7F7F"/>
                </a:solidFill>
                <a:cs typeface="Arial" panose="020B0604020202020204" pitchFamily="34" charset="0"/>
              </a:rPr>
              <a:t> </a:t>
            </a:r>
            <a:fld id="{19390B9B-912E-461F-955B-2A98CC7E9B55}" type="slidenum">
              <a:rPr kumimoji="0" lang="en-US" altLang="zh-CN" sz="1060" dirty="0" smtClean="0">
                <a:solidFill>
                  <a:srgbClr val="7F7F7F"/>
                </a:solidFill>
                <a:cs typeface="Arial" panose="020B0604020202020204" pitchFamily="34" charset="0"/>
              </a:rPr>
              <a:t>‹#›</a:t>
            </a:fld>
            <a:endParaRPr kumimoji="0" lang="en-US" altLang="zh-CN" sz="1060" dirty="0">
              <a:cs typeface="Arial" panose="020B0604020202020204" pitchFamily="34" charset="0"/>
            </a:endParaRPr>
          </a:p>
        </p:txBody>
      </p:sp>
      <p:cxnSp>
        <p:nvCxnSpPr>
          <p:cNvPr id="6" name="直接连接符 19"/>
          <p:cNvCxnSpPr>
            <a:stCxn id="6" idx="3"/>
          </p:cNvCxnSpPr>
          <p:nvPr userDrawn="1"/>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p:nvPr userDrawn="1"/>
        </p:nvCxnSpPr>
        <p:spPr>
          <a:xfrm flipV="1">
            <a:off x="3719513" y="6508750"/>
            <a:ext cx="6218237"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10" name="矩形 9"/>
          <p:cNvSpPr>
            <a:spLocks noChangeArrowheads="1"/>
          </p:cNvSpPr>
          <p:nvPr userDrawn="1"/>
        </p:nvSpPr>
        <p:spPr bwMode="auto">
          <a:xfrm>
            <a:off x="2479675" y="6346825"/>
            <a:ext cx="1239838" cy="315913"/>
          </a:xfrm>
          <a:prstGeom prst="rect">
            <a:avLst/>
          </a:prstGeom>
          <a:noFill/>
          <a:ln>
            <a:noFill/>
          </a:ln>
        </p:spPr>
        <p:txBody>
          <a:bodyPr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fontAlgn="auto" hangingPunct="1">
              <a:lnSpc>
                <a:spcPct val="150000"/>
              </a:lnSpc>
              <a:spcBef>
                <a:spcPts val="600"/>
              </a:spcBef>
              <a:spcAft>
                <a:spcPts val="0"/>
              </a:spcAft>
              <a:defRPr/>
            </a:pPr>
            <a:r>
              <a:rPr lang="zh-CN" altLang="en-US" sz="1100" dirty="0">
                <a:solidFill>
                  <a:srgbClr val="404040"/>
                </a:solidFill>
                <a:latin typeface="微软雅黑" panose="020B0503020204020204" pitchFamily="34" charset="-122"/>
                <a:ea typeface="微软雅黑" panose="020B0503020204020204" pitchFamily="34" charset="-122"/>
              </a:rPr>
              <a:t>大数据技术基础</a:t>
            </a:r>
            <a:endParaRPr lang="en-US" altLang="zh-CN" sz="1100" dirty="0">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内容占位符 2"/>
          <p:cNvSpPr>
            <a:spLocks noGrp="1"/>
          </p:cNvSpPr>
          <p:nvPr>
            <p:ph idx="1"/>
          </p:nvPr>
        </p:nvSpPr>
        <p:spPr>
          <a:xfrm>
            <a:off x="423819" y="1753674"/>
            <a:ext cx="11107601" cy="433972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9" name="AutoShape 23"/>
          <p:cNvSpPr>
            <a:spLocks noChangeArrowheads="1"/>
          </p:cNvSpPr>
          <p:nvPr userDrawn="1"/>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a:p>
        </p:txBody>
      </p:sp>
      <p:sp>
        <p:nvSpPr>
          <p:cNvPr id="4" name="内容占位符 2"/>
          <p:cNvSpPr>
            <a:spLocks noGrp="1"/>
          </p:cNvSpPr>
          <p:nvPr>
            <p:ph idx="1"/>
          </p:nvPr>
        </p:nvSpPr>
        <p:spPr>
          <a:xfrm>
            <a:off x="423819" y="17546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8" name="AutoShape 23"/>
          <p:cNvSpPr>
            <a:spLocks noChangeArrowheads="1"/>
          </p:cNvSpPr>
          <p:nvPr userDrawn="1"/>
        </p:nvSpPr>
        <p:spPr bwMode="auto">
          <a:xfrm>
            <a:off x="246063" y="796720"/>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pPr>
            <a:endParaRPr lang="zh-CN" altLang="en-US" sz="950">
              <a:solidFill>
                <a:srgbClr val="000000"/>
              </a:solidFill>
            </a:endParaRPr>
          </a:p>
        </p:txBody>
      </p:sp>
      <p:sp>
        <p:nvSpPr>
          <p:cNvPr id="9" name="AutoShape 23"/>
          <p:cNvSpPr>
            <a:spLocks noChangeArrowheads="1"/>
          </p:cNvSpPr>
          <p:nvPr userDrawn="1"/>
        </p:nvSpPr>
        <p:spPr bwMode="auto">
          <a:xfrm>
            <a:off x="9842500" y="796720"/>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pPr>
            <a:endParaRPr lang="zh-CN" altLang="en-US" sz="950">
              <a:solidFill>
                <a:srgbClr val="000000"/>
              </a:solidFill>
            </a:endParaRPr>
          </a:p>
        </p:txBody>
      </p:sp>
      <p:sp>
        <p:nvSpPr>
          <p:cNvPr id="4" name="内容占位符 2"/>
          <p:cNvSpPr>
            <a:spLocks noGrp="1"/>
          </p:cNvSpPr>
          <p:nvPr>
            <p:ph idx="1"/>
          </p:nvPr>
        </p:nvSpPr>
        <p:spPr>
          <a:xfrm>
            <a:off x="423819" y="17419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407276" y="0"/>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grpSp>
        <p:nvGrpSpPr>
          <p:cNvPr id="10" name="Group 3"/>
          <p:cNvGrpSpPr/>
          <p:nvPr userDrawn="1"/>
        </p:nvGrpSpPr>
        <p:grpSpPr bwMode="auto">
          <a:xfrm>
            <a:off x="1588" y="4121150"/>
            <a:ext cx="12190412" cy="2747963"/>
            <a:chOff x="1184" y="4120681"/>
            <a:chExt cx="12190816" cy="2747947"/>
          </a:xfrm>
        </p:grpSpPr>
        <p:sp>
          <p:nvSpPr>
            <p:cNvPr id="12"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3"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5"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6"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7"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endParaRPr lang="id-ID" sz="1800">
                <a:solidFill>
                  <a:schemeClr val="tx1"/>
                </a:solidFill>
              </a:endParaRPr>
            </a:p>
          </p:txBody>
        </p:sp>
        <p:sp>
          <p:nvSpPr>
            <p:cNvPr id="18"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endParaRPr lang="id-ID" sz="1800">
                <a:solidFill>
                  <a:schemeClr val="tx1"/>
                </a:solidFill>
              </a:endParaRPr>
            </a:p>
          </p:txBody>
        </p:sp>
      </p:gr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2020/12/1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F0B227CE-C434-421A-A201-B0DFAA99D5B1}" type="datetimeFigureOut">
              <a:rPr lang="zh-CN" altLang="en-US"/>
              <a:t>2020/12/1</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89AF741-F64B-4C7B-9A70-F3D0EE07070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2051"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rgbClr val="000000">
                    <a:tint val="75000"/>
                  </a:srgbClr>
                </a:solidFill>
                <a:latin typeface="+mn-lt"/>
                <a:ea typeface="+mn-ea"/>
              </a:defRPr>
            </a:lvl1pPr>
          </a:lstStyle>
          <a:p>
            <a:pPr>
              <a:defRPr/>
            </a:pPr>
            <a:fld id="{AE604AFC-06DE-4157-AEA4-3EC0AFC228B7}" type="datetimeFigureOut">
              <a:rPr lang="zh-CN" altLang="en-US"/>
              <a:t>2020/12/1</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rgbClr val="000000">
                    <a:tint val="75000"/>
                  </a:srgbClr>
                </a:solidFill>
                <a:latin typeface="+mn-lt"/>
                <a:ea typeface="+mn-ea"/>
              </a:defRPr>
            </a:lvl1pPr>
          </a:lstStyle>
          <a:p>
            <a:pPr>
              <a:defRPr/>
            </a:pPr>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tint val="75000"/>
                  </a:srgbClr>
                </a:solidFill>
                <a:latin typeface="+mn-lt"/>
                <a:ea typeface="+mn-ea"/>
              </a:defRPr>
            </a:lvl1pPr>
          </a:lstStyle>
          <a:p>
            <a:pPr>
              <a:defRPr/>
            </a:pPr>
            <a:fld id="{3D7D21AB-9FFF-423A-BB12-CA9E6F4A3DA0}" type="slidenum">
              <a:rPr lang="zh-CN" altLang="en-US"/>
              <a:t>‹#›</a:t>
            </a:fld>
            <a:endParaRPr lang="zh-CN" altLang="en-US"/>
          </a:p>
        </p:txBody>
      </p:sp>
      <p:grpSp>
        <p:nvGrpSpPr>
          <p:cNvPr id="10" name="Group 3"/>
          <p:cNvGrpSpPr/>
          <p:nvPr userDrawn="1"/>
        </p:nvGrpSpPr>
        <p:grpSpPr bwMode="auto">
          <a:xfrm>
            <a:off x="1588" y="4121150"/>
            <a:ext cx="12190412" cy="2747963"/>
            <a:chOff x="1184" y="4120681"/>
            <a:chExt cx="12190816" cy="2747947"/>
          </a:xfrm>
        </p:grpSpPr>
        <p:sp>
          <p:nvSpPr>
            <p:cNvPr id="11" name="Freeform 13"/>
            <p:cNvSpPr/>
            <p:nvPr/>
          </p:nvSpPr>
          <p:spPr bwMode="auto">
            <a:xfrm>
              <a:off x="10161521" y="5374799"/>
              <a:ext cx="2030479" cy="1482716"/>
            </a:xfrm>
            <a:custGeom>
              <a:avLst/>
              <a:gdLst>
                <a:gd name="T0" fmla="*/ 1230 w 1276"/>
                <a:gd name="T1" fmla="*/ 748 h 933"/>
                <a:gd name="T2" fmla="*/ 1221 w 1276"/>
                <a:gd name="T3" fmla="*/ 748 h 933"/>
                <a:gd name="T4" fmla="*/ 1206 w 1276"/>
                <a:gd name="T5" fmla="*/ 748 h 933"/>
                <a:gd name="T6" fmla="*/ 1211 w 1276"/>
                <a:gd name="T7" fmla="*/ 216 h 933"/>
                <a:gd name="T8" fmla="*/ 1218 w 1276"/>
                <a:gd name="T9" fmla="*/ 216 h 933"/>
                <a:gd name="T10" fmla="*/ 1221 w 1276"/>
                <a:gd name="T11" fmla="*/ 214 h 933"/>
                <a:gd name="T12" fmla="*/ 1218 w 1276"/>
                <a:gd name="T13" fmla="*/ 185 h 933"/>
                <a:gd name="T14" fmla="*/ 1206 w 1276"/>
                <a:gd name="T15" fmla="*/ 182 h 933"/>
                <a:gd name="T16" fmla="*/ 1192 w 1276"/>
                <a:gd name="T17" fmla="*/ 180 h 933"/>
                <a:gd name="T18" fmla="*/ 1182 w 1276"/>
                <a:gd name="T19" fmla="*/ 0 h 933"/>
                <a:gd name="T20" fmla="*/ 1172 w 1276"/>
                <a:gd name="T21" fmla="*/ 180 h 933"/>
                <a:gd name="T22" fmla="*/ 1158 w 1276"/>
                <a:gd name="T23" fmla="*/ 180 h 933"/>
                <a:gd name="T24" fmla="*/ 1143 w 1276"/>
                <a:gd name="T25" fmla="*/ 182 h 933"/>
                <a:gd name="T26" fmla="*/ 1141 w 1276"/>
                <a:gd name="T27" fmla="*/ 212 h 933"/>
                <a:gd name="T28" fmla="*/ 1143 w 1276"/>
                <a:gd name="T29" fmla="*/ 214 h 933"/>
                <a:gd name="T30" fmla="*/ 1151 w 1276"/>
                <a:gd name="T31" fmla="*/ 214 h 933"/>
                <a:gd name="T32" fmla="*/ 1071 w 1276"/>
                <a:gd name="T33" fmla="*/ 659 h 933"/>
                <a:gd name="T34" fmla="*/ 659 w 1276"/>
                <a:gd name="T35" fmla="*/ 496 h 933"/>
                <a:gd name="T36" fmla="*/ 666 w 1276"/>
                <a:gd name="T37" fmla="*/ 491 h 933"/>
                <a:gd name="T38" fmla="*/ 611 w 1276"/>
                <a:gd name="T39" fmla="*/ 430 h 933"/>
                <a:gd name="T40" fmla="*/ 620 w 1276"/>
                <a:gd name="T41" fmla="*/ 425 h 933"/>
                <a:gd name="T42" fmla="*/ 606 w 1276"/>
                <a:gd name="T43" fmla="*/ 420 h 933"/>
                <a:gd name="T44" fmla="*/ 608 w 1276"/>
                <a:gd name="T45" fmla="*/ 406 h 933"/>
                <a:gd name="T46" fmla="*/ 606 w 1276"/>
                <a:gd name="T47" fmla="*/ 389 h 933"/>
                <a:gd name="T48" fmla="*/ 594 w 1276"/>
                <a:gd name="T49" fmla="*/ 379 h 933"/>
                <a:gd name="T50" fmla="*/ 586 w 1276"/>
                <a:gd name="T51" fmla="*/ 377 h 933"/>
                <a:gd name="T52" fmla="*/ 569 w 1276"/>
                <a:gd name="T53" fmla="*/ 377 h 933"/>
                <a:gd name="T54" fmla="*/ 562 w 1276"/>
                <a:gd name="T55" fmla="*/ 379 h 933"/>
                <a:gd name="T56" fmla="*/ 552 w 1276"/>
                <a:gd name="T57" fmla="*/ 391 h 933"/>
                <a:gd name="T58" fmla="*/ 548 w 1276"/>
                <a:gd name="T59" fmla="*/ 399 h 933"/>
                <a:gd name="T60" fmla="*/ 548 w 1276"/>
                <a:gd name="T61" fmla="*/ 413 h 933"/>
                <a:gd name="T62" fmla="*/ 552 w 1276"/>
                <a:gd name="T63" fmla="*/ 423 h 933"/>
                <a:gd name="T64" fmla="*/ 538 w 1276"/>
                <a:gd name="T65" fmla="*/ 425 h 933"/>
                <a:gd name="T66" fmla="*/ 548 w 1276"/>
                <a:gd name="T67" fmla="*/ 430 h 933"/>
                <a:gd name="T68" fmla="*/ 519 w 1276"/>
                <a:gd name="T69" fmla="*/ 491 h 933"/>
                <a:gd name="T70" fmla="*/ 412 w 1276"/>
                <a:gd name="T71" fmla="*/ 491 h 933"/>
                <a:gd name="T72" fmla="*/ 402 w 1276"/>
                <a:gd name="T73" fmla="*/ 491 h 933"/>
                <a:gd name="T74" fmla="*/ 359 w 1276"/>
                <a:gd name="T75" fmla="*/ 464 h 933"/>
                <a:gd name="T76" fmla="*/ 366 w 1276"/>
                <a:gd name="T77" fmla="*/ 459 h 933"/>
                <a:gd name="T78" fmla="*/ 204 w 1276"/>
                <a:gd name="T79" fmla="*/ 447 h 933"/>
                <a:gd name="T80" fmla="*/ 194 w 1276"/>
                <a:gd name="T81" fmla="*/ 416 h 933"/>
                <a:gd name="T82" fmla="*/ 177 w 1276"/>
                <a:gd name="T83" fmla="*/ 391 h 933"/>
                <a:gd name="T84" fmla="*/ 155 w 1276"/>
                <a:gd name="T85" fmla="*/ 369 h 933"/>
                <a:gd name="T86" fmla="*/ 141 w 1276"/>
                <a:gd name="T87" fmla="*/ 360 h 933"/>
                <a:gd name="T88" fmla="*/ 114 w 1276"/>
                <a:gd name="T89" fmla="*/ 350 h 933"/>
                <a:gd name="T90" fmla="*/ 112 w 1276"/>
                <a:gd name="T91" fmla="*/ 348 h 933"/>
                <a:gd name="T92" fmla="*/ 97 w 1276"/>
                <a:gd name="T93" fmla="*/ 345 h 933"/>
                <a:gd name="T94" fmla="*/ 92 w 1276"/>
                <a:gd name="T95" fmla="*/ 345 h 933"/>
                <a:gd name="T96" fmla="*/ 88 w 1276"/>
                <a:gd name="T97" fmla="*/ 345 h 933"/>
                <a:gd name="T98" fmla="*/ 78 w 1276"/>
                <a:gd name="T99" fmla="*/ 263 h 933"/>
                <a:gd name="T100" fmla="*/ 73 w 1276"/>
                <a:gd name="T101" fmla="*/ 345 h 933"/>
                <a:gd name="T102" fmla="*/ 68 w 1276"/>
                <a:gd name="T103" fmla="*/ 345 h 933"/>
                <a:gd name="T104" fmla="*/ 51 w 1276"/>
                <a:gd name="T105" fmla="*/ 348 h 933"/>
                <a:gd name="T106" fmla="*/ 51 w 1276"/>
                <a:gd name="T107" fmla="*/ 348 h 933"/>
                <a:gd name="T108" fmla="*/ 37 w 1276"/>
                <a:gd name="T109" fmla="*/ 355 h 933"/>
                <a:gd name="T110" fmla="*/ 22 w 1276"/>
                <a:gd name="T111" fmla="*/ 360 h 933"/>
                <a:gd name="T112" fmla="*/ 0 w 1276"/>
                <a:gd name="T113" fmla="*/ 374 h 933"/>
                <a:gd name="T114" fmla="*/ 1276 w 1276"/>
                <a:gd name="T115" fmla="*/ 933 h 933"/>
                <a:gd name="T116" fmla="*/ 1233 w 1276"/>
                <a:gd name="T117" fmla="*/ 739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76" h="933">
                  <a:moveTo>
                    <a:pt x="1233" y="746"/>
                  </a:moveTo>
                  <a:lnTo>
                    <a:pt x="1230" y="748"/>
                  </a:lnTo>
                  <a:lnTo>
                    <a:pt x="1228" y="748"/>
                  </a:lnTo>
                  <a:lnTo>
                    <a:pt x="1221" y="748"/>
                  </a:lnTo>
                  <a:lnTo>
                    <a:pt x="1216" y="748"/>
                  </a:lnTo>
                  <a:lnTo>
                    <a:pt x="1206" y="748"/>
                  </a:lnTo>
                  <a:lnTo>
                    <a:pt x="1206" y="741"/>
                  </a:lnTo>
                  <a:lnTo>
                    <a:pt x="1211" y="216"/>
                  </a:lnTo>
                  <a:lnTo>
                    <a:pt x="1213" y="216"/>
                  </a:lnTo>
                  <a:lnTo>
                    <a:pt x="1218" y="216"/>
                  </a:lnTo>
                  <a:lnTo>
                    <a:pt x="1221" y="214"/>
                  </a:lnTo>
                  <a:lnTo>
                    <a:pt x="1221" y="214"/>
                  </a:lnTo>
                  <a:lnTo>
                    <a:pt x="1221" y="185"/>
                  </a:lnTo>
                  <a:lnTo>
                    <a:pt x="1218" y="185"/>
                  </a:lnTo>
                  <a:lnTo>
                    <a:pt x="1213" y="182"/>
                  </a:lnTo>
                  <a:lnTo>
                    <a:pt x="1206" y="182"/>
                  </a:lnTo>
                  <a:lnTo>
                    <a:pt x="1197" y="180"/>
                  </a:lnTo>
                  <a:lnTo>
                    <a:pt x="1192" y="180"/>
                  </a:lnTo>
                  <a:lnTo>
                    <a:pt x="1192" y="93"/>
                  </a:lnTo>
                  <a:lnTo>
                    <a:pt x="1182" y="0"/>
                  </a:lnTo>
                  <a:lnTo>
                    <a:pt x="1175" y="90"/>
                  </a:lnTo>
                  <a:lnTo>
                    <a:pt x="1172" y="180"/>
                  </a:lnTo>
                  <a:lnTo>
                    <a:pt x="1165" y="180"/>
                  </a:lnTo>
                  <a:lnTo>
                    <a:pt x="1158" y="180"/>
                  </a:lnTo>
                  <a:lnTo>
                    <a:pt x="1151" y="180"/>
                  </a:lnTo>
                  <a:lnTo>
                    <a:pt x="1143" y="182"/>
                  </a:lnTo>
                  <a:lnTo>
                    <a:pt x="1141" y="182"/>
                  </a:lnTo>
                  <a:lnTo>
                    <a:pt x="1141" y="212"/>
                  </a:lnTo>
                  <a:lnTo>
                    <a:pt x="1141" y="212"/>
                  </a:lnTo>
                  <a:lnTo>
                    <a:pt x="1143" y="214"/>
                  </a:lnTo>
                  <a:lnTo>
                    <a:pt x="1148" y="214"/>
                  </a:lnTo>
                  <a:lnTo>
                    <a:pt x="1151" y="214"/>
                  </a:lnTo>
                  <a:lnTo>
                    <a:pt x="1146" y="714"/>
                  </a:lnTo>
                  <a:lnTo>
                    <a:pt x="1071" y="659"/>
                  </a:lnTo>
                  <a:lnTo>
                    <a:pt x="661" y="651"/>
                  </a:lnTo>
                  <a:lnTo>
                    <a:pt x="659" y="496"/>
                  </a:lnTo>
                  <a:lnTo>
                    <a:pt x="666" y="496"/>
                  </a:lnTo>
                  <a:lnTo>
                    <a:pt x="666" y="491"/>
                  </a:lnTo>
                  <a:lnTo>
                    <a:pt x="611" y="491"/>
                  </a:lnTo>
                  <a:lnTo>
                    <a:pt x="611" y="430"/>
                  </a:lnTo>
                  <a:lnTo>
                    <a:pt x="620" y="428"/>
                  </a:lnTo>
                  <a:lnTo>
                    <a:pt x="620" y="425"/>
                  </a:lnTo>
                  <a:lnTo>
                    <a:pt x="603" y="423"/>
                  </a:lnTo>
                  <a:lnTo>
                    <a:pt x="606" y="420"/>
                  </a:lnTo>
                  <a:lnTo>
                    <a:pt x="608" y="413"/>
                  </a:lnTo>
                  <a:lnTo>
                    <a:pt x="608" y="406"/>
                  </a:lnTo>
                  <a:lnTo>
                    <a:pt x="608" y="399"/>
                  </a:lnTo>
                  <a:lnTo>
                    <a:pt x="606" y="389"/>
                  </a:lnTo>
                  <a:lnTo>
                    <a:pt x="601" y="384"/>
                  </a:lnTo>
                  <a:lnTo>
                    <a:pt x="594" y="379"/>
                  </a:lnTo>
                  <a:lnTo>
                    <a:pt x="586" y="377"/>
                  </a:lnTo>
                  <a:lnTo>
                    <a:pt x="586" y="377"/>
                  </a:lnTo>
                  <a:lnTo>
                    <a:pt x="577" y="374"/>
                  </a:lnTo>
                  <a:lnTo>
                    <a:pt x="569" y="377"/>
                  </a:lnTo>
                  <a:lnTo>
                    <a:pt x="569" y="377"/>
                  </a:lnTo>
                  <a:lnTo>
                    <a:pt x="562" y="379"/>
                  </a:lnTo>
                  <a:lnTo>
                    <a:pt x="557" y="384"/>
                  </a:lnTo>
                  <a:lnTo>
                    <a:pt x="552" y="391"/>
                  </a:lnTo>
                  <a:lnTo>
                    <a:pt x="548" y="399"/>
                  </a:lnTo>
                  <a:lnTo>
                    <a:pt x="548" y="399"/>
                  </a:lnTo>
                  <a:lnTo>
                    <a:pt x="548" y="406"/>
                  </a:lnTo>
                  <a:lnTo>
                    <a:pt x="548" y="413"/>
                  </a:lnTo>
                  <a:lnTo>
                    <a:pt x="552" y="420"/>
                  </a:lnTo>
                  <a:lnTo>
                    <a:pt x="552" y="423"/>
                  </a:lnTo>
                  <a:lnTo>
                    <a:pt x="552" y="423"/>
                  </a:lnTo>
                  <a:lnTo>
                    <a:pt x="538" y="425"/>
                  </a:lnTo>
                  <a:lnTo>
                    <a:pt x="538" y="430"/>
                  </a:lnTo>
                  <a:lnTo>
                    <a:pt x="548" y="430"/>
                  </a:lnTo>
                  <a:lnTo>
                    <a:pt x="550" y="491"/>
                  </a:lnTo>
                  <a:lnTo>
                    <a:pt x="519" y="491"/>
                  </a:lnTo>
                  <a:lnTo>
                    <a:pt x="509" y="491"/>
                  </a:lnTo>
                  <a:lnTo>
                    <a:pt x="412" y="491"/>
                  </a:lnTo>
                  <a:lnTo>
                    <a:pt x="412" y="491"/>
                  </a:lnTo>
                  <a:lnTo>
                    <a:pt x="402" y="491"/>
                  </a:lnTo>
                  <a:lnTo>
                    <a:pt x="359" y="491"/>
                  </a:lnTo>
                  <a:lnTo>
                    <a:pt x="359" y="464"/>
                  </a:lnTo>
                  <a:lnTo>
                    <a:pt x="366" y="464"/>
                  </a:lnTo>
                  <a:lnTo>
                    <a:pt x="366" y="459"/>
                  </a:lnTo>
                  <a:lnTo>
                    <a:pt x="206" y="459"/>
                  </a:lnTo>
                  <a:lnTo>
                    <a:pt x="204" y="447"/>
                  </a:lnTo>
                  <a:lnTo>
                    <a:pt x="201" y="430"/>
                  </a:lnTo>
                  <a:lnTo>
                    <a:pt x="194" y="416"/>
                  </a:lnTo>
                  <a:lnTo>
                    <a:pt x="187" y="403"/>
                  </a:lnTo>
                  <a:lnTo>
                    <a:pt x="177" y="391"/>
                  </a:lnTo>
                  <a:lnTo>
                    <a:pt x="167" y="379"/>
                  </a:lnTo>
                  <a:lnTo>
                    <a:pt x="155" y="369"/>
                  </a:lnTo>
                  <a:lnTo>
                    <a:pt x="141" y="362"/>
                  </a:lnTo>
                  <a:lnTo>
                    <a:pt x="141" y="360"/>
                  </a:lnTo>
                  <a:lnTo>
                    <a:pt x="126" y="355"/>
                  </a:lnTo>
                  <a:lnTo>
                    <a:pt x="114" y="350"/>
                  </a:lnTo>
                  <a:lnTo>
                    <a:pt x="114" y="348"/>
                  </a:lnTo>
                  <a:lnTo>
                    <a:pt x="112" y="348"/>
                  </a:lnTo>
                  <a:lnTo>
                    <a:pt x="112" y="348"/>
                  </a:lnTo>
                  <a:lnTo>
                    <a:pt x="97" y="345"/>
                  </a:lnTo>
                  <a:lnTo>
                    <a:pt x="95" y="345"/>
                  </a:lnTo>
                  <a:lnTo>
                    <a:pt x="92" y="345"/>
                  </a:lnTo>
                  <a:lnTo>
                    <a:pt x="90" y="345"/>
                  </a:lnTo>
                  <a:lnTo>
                    <a:pt x="88" y="345"/>
                  </a:lnTo>
                  <a:lnTo>
                    <a:pt x="90" y="263"/>
                  </a:lnTo>
                  <a:lnTo>
                    <a:pt x="78" y="263"/>
                  </a:lnTo>
                  <a:lnTo>
                    <a:pt x="75" y="345"/>
                  </a:lnTo>
                  <a:lnTo>
                    <a:pt x="73" y="345"/>
                  </a:lnTo>
                  <a:lnTo>
                    <a:pt x="71" y="345"/>
                  </a:lnTo>
                  <a:lnTo>
                    <a:pt x="68" y="345"/>
                  </a:lnTo>
                  <a:lnTo>
                    <a:pt x="54" y="348"/>
                  </a:lnTo>
                  <a:lnTo>
                    <a:pt x="51" y="348"/>
                  </a:lnTo>
                  <a:lnTo>
                    <a:pt x="51" y="348"/>
                  </a:lnTo>
                  <a:lnTo>
                    <a:pt x="51" y="348"/>
                  </a:lnTo>
                  <a:lnTo>
                    <a:pt x="51" y="350"/>
                  </a:lnTo>
                  <a:lnTo>
                    <a:pt x="37" y="355"/>
                  </a:lnTo>
                  <a:lnTo>
                    <a:pt x="22" y="360"/>
                  </a:lnTo>
                  <a:lnTo>
                    <a:pt x="22" y="360"/>
                  </a:lnTo>
                  <a:lnTo>
                    <a:pt x="8" y="369"/>
                  </a:lnTo>
                  <a:lnTo>
                    <a:pt x="0" y="374"/>
                  </a:lnTo>
                  <a:lnTo>
                    <a:pt x="0" y="933"/>
                  </a:lnTo>
                  <a:lnTo>
                    <a:pt x="1276" y="933"/>
                  </a:lnTo>
                  <a:lnTo>
                    <a:pt x="1276" y="739"/>
                  </a:lnTo>
                  <a:lnTo>
                    <a:pt x="1233" y="739"/>
                  </a:lnTo>
                  <a:lnTo>
                    <a:pt x="1233" y="746"/>
                  </a:lnTo>
                  <a:close/>
                </a:path>
              </a:pathLst>
            </a:custGeom>
            <a:solidFill>
              <a:schemeClr val="bg1">
                <a:lumMod val="85000"/>
                <a:alpha val="50000"/>
              </a:schemeClr>
            </a:solidFill>
            <a:ln>
              <a:noFill/>
            </a:ln>
          </p:spPr>
          <p:txBody>
            <a:bodyPr/>
            <a:lstStyle/>
            <a:p>
              <a:pPr>
                <a:defRPr/>
              </a:pPr>
              <a:endParaRPr lang="id-ID"/>
            </a:p>
          </p:txBody>
        </p:sp>
        <p:sp>
          <p:nvSpPr>
            <p:cNvPr id="12" name="Freeform 15"/>
            <p:cNvSpPr/>
            <p:nvPr/>
          </p:nvSpPr>
          <p:spPr bwMode="auto">
            <a:xfrm>
              <a:off x="8105640" y="4968401"/>
              <a:ext cx="2055881" cy="1897052"/>
            </a:xfrm>
            <a:custGeom>
              <a:avLst/>
              <a:gdLst>
                <a:gd name="T0" fmla="*/ 1278 w 1278"/>
                <a:gd name="T1" fmla="*/ 836 h 1193"/>
                <a:gd name="T2" fmla="*/ 1271 w 1278"/>
                <a:gd name="T3" fmla="*/ 819 h 1193"/>
                <a:gd name="T4" fmla="*/ 1252 w 1278"/>
                <a:gd name="T5" fmla="*/ 821 h 1193"/>
                <a:gd name="T6" fmla="*/ 1242 w 1278"/>
                <a:gd name="T7" fmla="*/ 807 h 1193"/>
                <a:gd name="T8" fmla="*/ 1206 w 1278"/>
                <a:gd name="T9" fmla="*/ 700 h 1193"/>
                <a:gd name="T10" fmla="*/ 1167 w 1278"/>
                <a:gd name="T11" fmla="*/ 693 h 1193"/>
                <a:gd name="T12" fmla="*/ 1126 w 1278"/>
                <a:gd name="T13" fmla="*/ 651 h 1193"/>
                <a:gd name="T14" fmla="*/ 1075 w 1278"/>
                <a:gd name="T15" fmla="*/ 598 h 1193"/>
                <a:gd name="T16" fmla="*/ 1068 w 1278"/>
                <a:gd name="T17" fmla="*/ 586 h 1193"/>
                <a:gd name="T18" fmla="*/ 1053 w 1278"/>
                <a:gd name="T19" fmla="*/ 566 h 1193"/>
                <a:gd name="T20" fmla="*/ 1048 w 1278"/>
                <a:gd name="T21" fmla="*/ 581 h 1193"/>
                <a:gd name="T22" fmla="*/ 1034 w 1278"/>
                <a:gd name="T23" fmla="*/ 593 h 1193"/>
                <a:gd name="T24" fmla="*/ 1034 w 1278"/>
                <a:gd name="T25" fmla="*/ 625 h 1193"/>
                <a:gd name="T26" fmla="*/ 956 w 1278"/>
                <a:gd name="T27" fmla="*/ 685 h 1193"/>
                <a:gd name="T28" fmla="*/ 925 w 1278"/>
                <a:gd name="T29" fmla="*/ 695 h 1193"/>
                <a:gd name="T30" fmla="*/ 884 w 1278"/>
                <a:gd name="T31" fmla="*/ 824 h 1193"/>
                <a:gd name="T32" fmla="*/ 864 w 1278"/>
                <a:gd name="T33" fmla="*/ 807 h 1193"/>
                <a:gd name="T34" fmla="*/ 850 w 1278"/>
                <a:gd name="T35" fmla="*/ 838 h 1193"/>
                <a:gd name="T36" fmla="*/ 833 w 1278"/>
                <a:gd name="T37" fmla="*/ 819 h 1193"/>
                <a:gd name="T38" fmla="*/ 814 w 1278"/>
                <a:gd name="T39" fmla="*/ 841 h 1193"/>
                <a:gd name="T40" fmla="*/ 751 w 1278"/>
                <a:gd name="T41" fmla="*/ 32 h 1193"/>
                <a:gd name="T42" fmla="*/ 445 w 1278"/>
                <a:gd name="T43" fmla="*/ 855 h 1193"/>
                <a:gd name="T44" fmla="*/ 431 w 1278"/>
                <a:gd name="T45" fmla="*/ 739 h 1193"/>
                <a:gd name="T46" fmla="*/ 404 w 1278"/>
                <a:gd name="T47" fmla="*/ 756 h 1193"/>
                <a:gd name="T48" fmla="*/ 378 w 1278"/>
                <a:gd name="T49" fmla="*/ 561 h 1193"/>
                <a:gd name="T50" fmla="*/ 375 w 1278"/>
                <a:gd name="T51" fmla="*/ 547 h 1193"/>
                <a:gd name="T52" fmla="*/ 368 w 1278"/>
                <a:gd name="T53" fmla="*/ 569 h 1193"/>
                <a:gd name="T54" fmla="*/ 351 w 1278"/>
                <a:gd name="T55" fmla="*/ 479 h 1193"/>
                <a:gd name="T56" fmla="*/ 341 w 1278"/>
                <a:gd name="T57" fmla="*/ 348 h 1193"/>
                <a:gd name="T58" fmla="*/ 324 w 1278"/>
                <a:gd name="T59" fmla="*/ 372 h 1193"/>
                <a:gd name="T60" fmla="*/ 312 w 1278"/>
                <a:gd name="T61" fmla="*/ 479 h 1193"/>
                <a:gd name="T62" fmla="*/ 295 w 1278"/>
                <a:gd name="T63" fmla="*/ 561 h 1193"/>
                <a:gd name="T64" fmla="*/ 290 w 1278"/>
                <a:gd name="T65" fmla="*/ 547 h 1193"/>
                <a:gd name="T66" fmla="*/ 288 w 1278"/>
                <a:gd name="T67" fmla="*/ 569 h 1193"/>
                <a:gd name="T68" fmla="*/ 269 w 1278"/>
                <a:gd name="T69" fmla="*/ 693 h 1193"/>
                <a:gd name="T70" fmla="*/ 269 w 1278"/>
                <a:gd name="T71" fmla="*/ 695 h 1193"/>
                <a:gd name="T72" fmla="*/ 261 w 1278"/>
                <a:gd name="T73" fmla="*/ 758 h 1193"/>
                <a:gd name="T74" fmla="*/ 244 w 1278"/>
                <a:gd name="T75" fmla="*/ 712 h 1193"/>
                <a:gd name="T76" fmla="*/ 232 w 1278"/>
                <a:gd name="T77" fmla="*/ 574 h 1193"/>
                <a:gd name="T78" fmla="*/ 208 w 1278"/>
                <a:gd name="T79" fmla="*/ 710 h 1193"/>
                <a:gd name="T80" fmla="*/ 194 w 1278"/>
                <a:gd name="T81" fmla="*/ 748 h 1193"/>
                <a:gd name="T82" fmla="*/ 174 w 1278"/>
                <a:gd name="T83" fmla="*/ 688 h 1193"/>
                <a:gd name="T84" fmla="*/ 172 w 1278"/>
                <a:gd name="T85" fmla="*/ 685 h 1193"/>
                <a:gd name="T86" fmla="*/ 169 w 1278"/>
                <a:gd name="T87" fmla="*/ 615 h 1193"/>
                <a:gd name="T88" fmla="*/ 167 w 1278"/>
                <a:gd name="T89" fmla="*/ 610 h 1193"/>
                <a:gd name="T90" fmla="*/ 157 w 1278"/>
                <a:gd name="T91" fmla="*/ 557 h 1193"/>
                <a:gd name="T92" fmla="*/ 148 w 1278"/>
                <a:gd name="T93" fmla="*/ 547 h 1193"/>
                <a:gd name="T94" fmla="*/ 123 w 1278"/>
                <a:gd name="T95" fmla="*/ 479 h 1193"/>
                <a:gd name="T96" fmla="*/ 123 w 1278"/>
                <a:gd name="T97" fmla="*/ 464 h 1193"/>
                <a:gd name="T98" fmla="*/ 121 w 1278"/>
                <a:gd name="T99" fmla="*/ 304 h 1193"/>
                <a:gd name="T100" fmla="*/ 97 w 1278"/>
                <a:gd name="T101" fmla="*/ 464 h 1193"/>
                <a:gd name="T102" fmla="*/ 94 w 1278"/>
                <a:gd name="T103" fmla="*/ 476 h 1193"/>
                <a:gd name="T104" fmla="*/ 70 w 1278"/>
                <a:gd name="T105" fmla="*/ 554 h 1193"/>
                <a:gd name="T106" fmla="*/ 60 w 1278"/>
                <a:gd name="T107" fmla="*/ 549 h 1193"/>
                <a:gd name="T108" fmla="*/ 48 w 1278"/>
                <a:gd name="T109" fmla="*/ 610 h 1193"/>
                <a:gd name="T110" fmla="*/ 41 w 1278"/>
                <a:gd name="T111" fmla="*/ 746 h 1193"/>
                <a:gd name="T112" fmla="*/ 17 w 1278"/>
                <a:gd name="T113" fmla="*/ 739 h 1193"/>
                <a:gd name="T114" fmla="*/ 7 w 1278"/>
                <a:gd name="T115" fmla="*/ 848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8" h="1193">
                  <a:moveTo>
                    <a:pt x="12" y="306"/>
                  </a:moveTo>
                  <a:lnTo>
                    <a:pt x="0" y="304"/>
                  </a:lnTo>
                  <a:lnTo>
                    <a:pt x="0" y="1193"/>
                  </a:lnTo>
                  <a:lnTo>
                    <a:pt x="1278" y="1193"/>
                  </a:lnTo>
                  <a:lnTo>
                    <a:pt x="1278" y="836"/>
                  </a:lnTo>
                  <a:lnTo>
                    <a:pt x="1274" y="836"/>
                  </a:lnTo>
                  <a:lnTo>
                    <a:pt x="1274" y="819"/>
                  </a:lnTo>
                  <a:lnTo>
                    <a:pt x="1271" y="819"/>
                  </a:lnTo>
                  <a:lnTo>
                    <a:pt x="1271" y="819"/>
                  </a:lnTo>
                  <a:lnTo>
                    <a:pt x="1271" y="819"/>
                  </a:lnTo>
                  <a:lnTo>
                    <a:pt x="1269" y="819"/>
                  </a:lnTo>
                  <a:lnTo>
                    <a:pt x="1269" y="836"/>
                  </a:lnTo>
                  <a:lnTo>
                    <a:pt x="1257" y="836"/>
                  </a:lnTo>
                  <a:lnTo>
                    <a:pt x="1257" y="824"/>
                  </a:lnTo>
                  <a:lnTo>
                    <a:pt x="1252" y="821"/>
                  </a:lnTo>
                  <a:lnTo>
                    <a:pt x="1245" y="821"/>
                  </a:lnTo>
                  <a:lnTo>
                    <a:pt x="1245" y="807"/>
                  </a:lnTo>
                  <a:lnTo>
                    <a:pt x="1242" y="807"/>
                  </a:lnTo>
                  <a:lnTo>
                    <a:pt x="1242" y="807"/>
                  </a:lnTo>
                  <a:lnTo>
                    <a:pt x="1242" y="807"/>
                  </a:lnTo>
                  <a:lnTo>
                    <a:pt x="1240" y="807"/>
                  </a:lnTo>
                  <a:lnTo>
                    <a:pt x="1240" y="821"/>
                  </a:lnTo>
                  <a:lnTo>
                    <a:pt x="1220" y="821"/>
                  </a:lnTo>
                  <a:lnTo>
                    <a:pt x="1223" y="702"/>
                  </a:lnTo>
                  <a:lnTo>
                    <a:pt x="1206" y="700"/>
                  </a:lnTo>
                  <a:lnTo>
                    <a:pt x="1182" y="700"/>
                  </a:lnTo>
                  <a:lnTo>
                    <a:pt x="1174" y="695"/>
                  </a:lnTo>
                  <a:lnTo>
                    <a:pt x="1174" y="695"/>
                  </a:lnTo>
                  <a:lnTo>
                    <a:pt x="1172" y="695"/>
                  </a:lnTo>
                  <a:lnTo>
                    <a:pt x="1167" y="693"/>
                  </a:lnTo>
                  <a:lnTo>
                    <a:pt x="1167" y="688"/>
                  </a:lnTo>
                  <a:lnTo>
                    <a:pt x="1155" y="685"/>
                  </a:lnTo>
                  <a:lnTo>
                    <a:pt x="1150" y="685"/>
                  </a:lnTo>
                  <a:lnTo>
                    <a:pt x="1140" y="668"/>
                  </a:lnTo>
                  <a:lnTo>
                    <a:pt x="1126" y="651"/>
                  </a:lnTo>
                  <a:lnTo>
                    <a:pt x="1111" y="639"/>
                  </a:lnTo>
                  <a:lnTo>
                    <a:pt x="1092" y="629"/>
                  </a:lnTo>
                  <a:lnTo>
                    <a:pt x="1073" y="625"/>
                  </a:lnTo>
                  <a:lnTo>
                    <a:pt x="1073" y="598"/>
                  </a:lnTo>
                  <a:lnTo>
                    <a:pt x="1075" y="598"/>
                  </a:lnTo>
                  <a:lnTo>
                    <a:pt x="1075" y="595"/>
                  </a:lnTo>
                  <a:lnTo>
                    <a:pt x="1075" y="593"/>
                  </a:lnTo>
                  <a:lnTo>
                    <a:pt x="1073" y="593"/>
                  </a:lnTo>
                  <a:lnTo>
                    <a:pt x="1070" y="588"/>
                  </a:lnTo>
                  <a:lnTo>
                    <a:pt x="1068" y="586"/>
                  </a:lnTo>
                  <a:lnTo>
                    <a:pt x="1063" y="583"/>
                  </a:lnTo>
                  <a:lnTo>
                    <a:pt x="1061" y="581"/>
                  </a:lnTo>
                  <a:lnTo>
                    <a:pt x="1056" y="581"/>
                  </a:lnTo>
                  <a:lnTo>
                    <a:pt x="1056" y="566"/>
                  </a:lnTo>
                  <a:lnTo>
                    <a:pt x="1053" y="566"/>
                  </a:lnTo>
                  <a:lnTo>
                    <a:pt x="1053" y="564"/>
                  </a:lnTo>
                  <a:lnTo>
                    <a:pt x="1053" y="566"/>
                  </a:lnTo>
                  <a:lnTo>
                    <a:pt x="1048" y="566"/>
                  </a:lnTo>
                  <a:lnTo>
                    <a:pt x="1048" y="581"/>
                  </a:lnTo>
                  <a:lnTo>
                    <a:pt x="1048" y="581"/>
                  </a:lnTo>
                  <a:lnTo>
                    <a:pt x="1046" y="581"/>
                  </a:lnTo>
                  <a:lnTo>
                    <a:pt x="1041" y="583"/>
                  </a:lnTo>
                  <a:lnTo>
                    <a:pt x="1039" y="586"/>
                  </a:lnTo>
                  <a:lnTo>
                    <a:pt x="1036" y="588"/>
                  </a:lnTo>
                  <a:lnTo>
                    <a:pt x="1034" y="593"/>
                  </a:lnTo>
                  <a:lnTo>
                    <a:pt x="1031" y="593"/>
                  </a:lnTo>
                  <a:lnTo>
                    <a:pt x="1031" y="595"/>
                  </a:lnTo>
                  <a:lnTo>
                    <a:pt x="1031" y="598"/>
                  </a:lnTo>
                  <a:lnTo>
                    <a:pt x="1034" y="598"/>
                  </a:lnTo>
                  <a:lnTo>
                    <a:pt x="1034" y="625"/>
                  </a:lnTo>
                  <a:lnTo>
                    <a:pt x="1014" y="629"/>
                  </a:lnTo>
                  <a:lnTo>
                    <a:pt x="995" y="639"/>
                  </a:lnTo>
                  <a:lnTo>
                    <a:pt x="978" y="651"/>
                  </a:lnTo>
                  <a:lnTo>
                    <a:pt x="964" y="668"/>
                  </a:lnTo>
                  <a:lnTo>
                    <a:pt x="956" y="685"/>
                  </a:lnTo>
                  <a:lnTo>
                    <a:pt x="949" y="685"/>
                  </a:lnTo>
                  <a:lnTo>
                    <a:pt x="937" y="688"/>
                  </a:lnTo>
                  <a:lnTo>
                    <a:pt x="937" y="693"/>
                  </a:lnTo>
                  <a:lnTo>
                    <a:pt x="935" y="695"/>
                  </a:lnTo>
                  <a:lnTo>
                    <a:pt x="925" y="695"/>
                  </a:lnTo>
                  <a:lnTo>
                    <a:pt x="925" y="697"/>
                  </a:lnTo>
                  <a:lnTo>
                    <a:pt x="922" y="700"/>
                  </a:lnTo>
                  <a:lnTo>
                    <a:pt x="896" y="700"/>
                  </a:lnTo>
                  <a:lnTo>
                    <a:pt x="881" y="702"/>
                  </a:lnTo>
                  <a:lnTo>
                    <a:pt x="884" y="824"/>
                  </a:lnTo>
                  <a:lnTo>
                    <a:pt x="867" y="824"/>
                  </a:lnTo>
                  <a:lnTo>
                    <a:pt x="867" y="807"/>
                  </a:lnTo>
                  <a:lnTo>
                    <a:pt x="864" y="807"/>
                  </a:lnTo>
                  <a:lnTo>
                    <a:pt x="864" y="807"/>
                  </a:lnTo>
                  <a:lnTo>
                    <a:pt x="864" y="807"/>
                  </a:lnTo>
                  <a:lnTo>
                    <a:pt x="862" y="807"/>
                  </a:lnTo>
                  <a:lnTo>
                    <a:pt x="862" y="824"/>
                  </a:lnTo>
                  <a:lnTo>
                    <a:pt x="855" y="824"/>
                  </a:lnTo>
                  <a:lnTo>
                    <a:pt x="850" y="826"/>
                  </a:lnTo>
                  <a:lnTo>
                    <a:pt x="850" y="838"/>
                  </a:lnTo>
                  <a:lnTo>
                    <a:pt x="850" y="838"/>
                  </a:lnTo>
                  <a:lnTo>
                    <a:pt x="835" y="838"/>
                  </a:lnTo>
                  <a:lnTo>
                    <a:pt x="833" y="819"/>
                  </a:lnTo>
                  <a:lnTo>
                    <a:pt x="833" y="819"/>
                  </a:lnTo>
                  <a:lnTo>
                    <a:pt x="833" y="819"/>
                  </a:lnTo>
                  <a:lnTo>
                    <a:pt x="830" y="819"/>
                  </a:lnTo>
                  <a:lnTo>
                    <a:pt x="828" y="819"/>
                  </a:lnTo>
                  <a:lnTo>
                    <a:pt x="828" y="838"/>
                  </a:lnTo>
                  <a:lnTo>
                    <a:pt x="818" y="838"/>
                  </a:lnTo>
                  <a:lnTo>
                    <a:pt x="814" y="841"/>
                  </a:lnTo>
                  <a:lnTo>
                    <a:pt x="814" y="841"/>
                  </a:lnTo>
                  <a:lnTo>
                    <a:pt x="809" y="841"/>
                  </a:lnTo>
                  <a:lnTo>
                    <a:pt x="811" y="90"/>
                  </a:lnTo>
                  <a:lnTo>
                    <a:pt x="782" y="32"/>
                  </a:lnTo>
                  <a:lnTo>
                    <a:pt x="751" y="32"/>
                  </a:lnTo>
                  <a:lnTo>
                    <a:pt x="734" y="0"/>
                  </a:lnTo>
                  <a:lnTo>
                    <a:pt x="508" y="0"/>
                  </a:lnTo>
                  <a:lnTo>
                    <a:pt x="508" y="32"/>
                  </a:lnTo>
                  <a:lnTo>
                    <a:pt x="448" y="32"/>
                  </a:lnTo>
                  <a:lnTo>
                    <a:pt x="445" y="855"/>
                  </a:lnTo>
                  <a:lnTo>
                    <a:pt x="438" y="848"/>
                  </a:lnTo>
                  <a:lnTo>
                    <a:pt x="438" y="836"/>
                  </a:lnTo>
                  <a:lnTo>
                    <a:pt x="436" y="746"/>
                  </a:lnTo>
                  <a:lnTo>
                    <a:pt x="436" y="739"/>
                  </a:lnTo>
                  <a:lnTo>
                    <a:pt x="431" y="739"/>
                  </a:lnTo>
                  <a:lnTo>
                    <a:pt x="429" y="739"/>
                  </a:lnTo>
                  <a:lnTo>
                    <a:pt x="429" y="746"/>
                  </a:lnTo>
                  <a:lnTo>
                    <a:pt x="429" y="758"/>
                  </a:lnTo>
                  <a:lnTo>
                    <a:pt x="404" y="758"/>
                  </a:lnTo>
                  <a:lnTo>
                    <a:pt x="404" y="756"/>
                  </a:lnTo>
                  <a:lnTo>
                    <a:pt x="399" y="746"/>
                  </a:lnTo>
                  <a:lnTo>
                    <a:pt x="399" y="693"/>
                  </a:lnTo>
                  <a:lnTo>
                    <a:pt x="392" y="676"/>
                  </a:lnTo>
                  <a:lnTo>
                    <a:pt x="392" y="622"/>
                  </a:lnTo>
                  <a:lnTo>
                    <a:pt x="378" y="561"/>
                  </a:lnTo>
                  <a:lnTo>
                    <a:pt x="380" y="561"/>
                  </a:lnTo>
                  <a:lnTo>
                    <a:pt x="380" y="547"/>
                  </a:lnTo>
                  <a:lnTo>
                    <a:pt x="375" y="547"/>
                  </a:lnTo>
                  <a:lnTo>
                    <a:pt x="375" y="547"/>
                  </a:lnTo>
                  <a:lnTo>
                    <a:pt x="375" y="547"/>
                  </a:lnTo>
                  <a:lnTo>
                    <a:pt x="368" y="547"/>
                  </a:lnTo>
                  <a:lnTo>
                    <a:pt x="368" y="554"/>
                  </a:lnTo>
                  <a:lnTo>
                    <a:pt x="366" y="554"/>
                  </a:lnTo>
                  <a:lnTo>
                    <a:pt x="366" y="569"/>
                  </a:lnTo>
                  <a:lnTo>
                    <a:pt x="368" y="569"/>
                  </a:lnTo>
                  <a:lnTo>
                    <a:pt x="358" y="610"/>
                  </a:lnTo>
                  <a:lnTo>
                    <a:pt x="346" y="481"/>
                  </a:lnTo>
                  <a:lnTo>
                    <a:pt x="351" y="481"/>
                  </a:lnTo>
                  <a:lnTo>
                    <a:pt x="351" y="479"/>
                  </a:lnTo>
                  <a:lnTo>
                    <a:pt x="351" y="479"/>
                  </a:lnTo>
                  <a:lnTo>
                    <a:pt x="351" y="469"/>
                  </a:lnTo>
                  <a:lnTo>
                    <a:pt x="344" y="469"/>
                  </a:lnTo>
                  <a:lnTo>
                    <a:pt x="337" y="372"/>
                  </a:lnTo>
                  <a:lnTo>
                    <a:pt x="341" y="372"/>
                  </a:lnTo>
                  <a:lnTo>
                    <a:pt x="341" y="348"/>
                  </a:lnTo>
                  <a:lnTo>
                    <a:pt x="341" y="309"/>
                  </a:lnTo>
                  <a:lnTo>
                    <a:pt x="320" y="309"/>
                  </a:lnTo>
                  <a:lnTo>
                    <a:pt x="320" y="348"/>
                  </a:lnTo>
                  <a:lnTo>
                    <a:pt x="320" y="372"/>
                  </a:lnTo>
                  <a:lnTo>
                    <a:pt x="324" y="372"/>
                  </a:lnTo>
                  <a:lnTo>
                    <a:pt x="324" y="374"/>
                  </a:lnTo>
                  <a:lnTo>
                    <a:pt x="317" y="469"/>
                  </a:lnTo>
                  <a:lnTo>
                    <a:pt x="312" y="469"/>
                  </a:lnTo>
                  <a:lnTo>
                    <a:pt x="312" y="472"/>
                  </a:lnTo>
                  <a:lnTo>
                    <a:pt x="312" y="479"/>
                  </a:lnTo>
                  <a:lnTo>
                    <a:pt x="312" y="481"/>
                  </a:lnTo>
                  <a:lnTo>
                    <a:pt x="317" y="481"/>
                  </a:lnTo>
                  <a:lnTo>
                    <a:pt x="305" y="610"/>
                  </a:lnTo>
                  <a:lnTo>
                    <a:pt x="295" y="566"/>
                  </a:lnTo>
                  <a:lnTo>
                    <a:pt x="295" y="561"/>
                  </a:lnTo>
                  <a:lnTo>
                    <a:pt x="298" y="561"/>
                  </a:lnTo>
                  <a:lnTo>
                    <a:pt x="298" y="547"/>
                  </a:lnTo>
                  <a:lnTo>
                    <a:pt x="290" y="547"/>
                  </a:lnTo>
                  <a:lnTo>
                    <a:pt x="290" y="547"/>
                  </a:lnTo>
                  <a:lnTo>
                    <a:pt x="290" y="547"/>
                  </a:lnTo>
                  <a:lnTo>
                    <a:pt x="286" y="547"/>
                  </a:lnTo>
                  <a:lnTo>
                    <a:pt x="286" y="554"/>
                  </a:lnTo>
                  <a:lnTo>
                    <a:pt x="286" y="554"/>
                  </a:lnTo>
                  <a:lnTo>
                    <a:pt x="286" y="569"/>
                  </a:lnTo>
                  <a:lnTo>
                    <a:pt x="288" y="569"/>
                  </a:lnTo>
                  <a:lnTo>
                    <a:pt x="276" y="622"/>
                  </a:lnTo>
                  <a:lnTo>
                    <a:pt x="276" y="622"/>
                  </a:lnTo>
                  <a:lnTo>
                    <a:pt x="274" y="627"/>
                  </a:lnTo>
                  <a:lnTo>
                    <a:pt x="274" y="676"/>
                  </a:lnTo>
                  <a:lnTo>
                    <a:pt x="269" y="693"/>
                  </a:lnTo>
                  <a:lnTo>
                    <a:pt x="269" y="693"/>
                  </a:lnTo>
                  <a:lnTo>
                    <a:pt x="269" y="693"/>
                  </a:lnTo>
                  <a:lnTo>
                    <a:pt x="269" y="695"/>
                  </a:lnTo>
                  <a:lnTo>
                    <a:pt x="269" y="695"/>
                  </a:lnTo>
                  <a:lnTo>
                    <a:pt x="269" y="695"/>
                  </a:lnTo>
                  <a:lnTo>
                    <a:pt x="269" y="695"/>
                  </a:lnTo>
                  <a:lnTo>
                    <a:pt x="269" y="746"/>
                  </a:lnTo>
                  <a:lnTo>
                    <a:pt x="261" y="756"/>
                  </a:lnTo>
                  <a:lnTo>
                    <a:pt x="261" y="756"/>
                  </a:lnTo>
                  <a:lnTo>
                    <a:pt x="261" y="758"/>
                  </a:lnTo>
                  <a:lnTo>
                    <a:pt x="261" y="758"/>
                  </a:lnTo>
                  <a:lnTo>
                    <a:pt x="252" y="758"/>
                  </a:lnTo>
                  <a:lnTo>
                    <a:pt x="252" y="748"/>
                  </a:lnTo>
                  <a:lnTo>
                    <a:pt x="244" y="748"/>
                  </a:lnTo>
                  <a:lnTo>
                    <a:pt x="244" y="712"/>
                  </a:lnTo>
                  <a:lnTo>
                    <a:pt x="244" y="710"/>
                  </a:lnTo>
                  <a:lnTo>
                    <a:pt x="240" y="710"/>
                  </a:lnTo>
                  <a:lnTo>
                    <a:pt x="225" y="574"/>
                  </a:lnTo>
                  <a:lnTo>
                    <a:pt x="225" y="574"/>
                  </a:lnTo>
                  <a:lnTo>
                    <a:pt x="232" y="574"/>
                  </a:lnTo>
                  <a:lnTo>
                    <a:pt x="232" y="537"/>
                  </a:lnTo>
                  <a:lnTo>
                    <a:pt x="215" y="537"/>
                  </a:lnTo>
                  <a:lnTo>
                    <a:pt x="215" y="574"/>
                  </a:lnTo>
                  <a:lnTo>
                    <a:pt x="220" y="574"/>
                  </a:lnTo>
                  <a:lnTo>
                    <a:pt x="208" y="710"/>
                  </a:lnTo>
                  <a:lnTo>
                    <a:pt x="208" y="710"/>
                  </a:lnTo>
                  <a:lnTo>
                    <a:pt x="208" y="710"/>
                  </a:lnTo>
                  <a:lnTo>
                    <a:pt x="201" y="710"/>
                  </a:lnTo>
                  <a:lnTo>
                    <a:pt x="201" y="748"/>
                  </a:lnTo>
                  <a:lnTo>
                    <a:pt x="194" y="748"/>
                  </a:lnTo>
                  <a:lnTo>
                    <a:pt x="194" y="758"/>
                  </a:lnTo>
                  <a:lnTo>
                    <a:pt x="179" y="758"/>
                  </a:lnTo>
                  <a:lnTo>
                    <a:pt x="179" y="758"/>
                  </a:lnTo>
                  <a:lnTo>
                    <a:pt x="174" y="746"/>
                  </a:lnTo>
                  <a:lnTo>
                    <a:pt x="174" y="688"/>
                  </a:lnTo>
                  <a:lnTo>
                    <a:pt x="174" y="688"/>
                  </a:lnTo>
                  <a:lnTo>
                    <a:pt x="174" y="688"/>
                  </a:lnTo>
                  <a:lnTo>
                    <a:pt x="172" y="688"/>
                  </a:lnTo>
                  <a:lnTo>
                    <a:pt x="172" y="685"/>
                  </a:lnTo>
                  <a:lnTo>
                    <a:pt x="172" y="685"/>
                  </a:lnTo>
                  <a:lnTo>
                    <a:pt x="172" y="685"/>
                  </a:lnTo>
                  <a:lnTo>
                    <a:pt x="169" y="683"/>
                  </a:lnTo>
                  <a:lnTo>
                    <a:pt x="169" y="617"/>
                  </a:lnTo>
                  <a:lnTo>
                    <a:pt x="169" y="617"/>
                  </a:lnTo>
                  <a:lnTo>
                    <a:pt x="169" y="615"/>
                  </a:lnTo>
                  <a:lnTo>
                    <a:pt x="167" y="615"/>
                  </a:lnTo>
                  <a:lnTo>
                    <a:pt x="167" y="615"/>
                  </a:lnTo>
                  <a:lnTo>
                    <a:pt x="167" y="610"/>
                  </a:lnTo>
                  <a:lnTo>
                    <a:pt x="167" y="610"/>
                  </a:lnTo>
                  <a:lnTo>
                    <a:pt x="167" y="610"/>
                  </a:lnTo>
                  <a:lnTo>
                    <a:pt x="165" y="610"/>
                  </a:lnTo>
                  <a:lnTo>
                    <a:pt x="165" y="610"/>
                  </a:lnTo>
                  <a:lnTo>
                    <a:pt x="155" y="569"/>
                  </a:lnTo>
                  <a:lnTo>
                    <a:pt x="157" y="569"/>
                  </a:lnTo>
                  <a:lnTo>
                    <a:pt x="157" y="557"/>
                  </a:lnTo>
                  <a:lnTo>
                    <a:pt x="155" y="557"/>
                  </a:lnTo>
                  <a:lnTo>
                    <a:pt x="155" y="547"/>
                  </a:lnTo>
                  <a:lnTo>
                    <a:pt x="148" y="547"/>
                  </a:lnTo>
                  <a:lnTo>
                    <a:pt x="148" y="547"/>
                  </a:lnTo>
                  <a:lnTo>
                    <a:pt x="148" y="547"/>
                  </a:lnTo>
                  <a:lnTo>
                    <a:pt x="143" y="547"/>
                  </a:lnTo>
                  <a:lnTo>
                    <a:pt x="143" y="561"/>
                  </a:lnTo>
                  <a:lnTo>
                    <a:pt x="145" y="561"/>
                  </a:lnTo>
                  <a:lnTo>
                    <a:pt x="136" y="603"/>
                  </a:lnTo>
                  <a:lnTo>
                    <a:pt x="123" y="479"/>
                  </a:lnTo>
                  <a:lnTo>
                    <a:pt x="131" y="476"/>
                  </a:lnTo>
                  <a:lnTo>
                    <a:pt x="131" y="476"/>
                  </a:lnTo>
                  <a:lnTo>
                    <a:pt x="131" y="467"/>
                  </a:lnTo>
                  <a:lnTo>
                    <a:pt x="128" y="464"/>
                  </a:lnTo>
                  <a:lnTo>
                    <a:pt x="123" y="464"/>
                  </a:lnTo>
                  <a:lnTo>
                    <a:pt x="116" y="370"/>
                  </a:lnTo>
                  <a:lnTo>
                    <a:pt x="116" y="370"/>
                  </a:lnTo>
                  <a:lnTo>
                    <a:pt x="121" y="370"/>
                  </a:lnTo>
                  <a:lnTo>
                    <a:pt x="121" y="343"/>
                  </a:lnTo>
                  <a:lnTo>
                    <a:pt x="121" y="304"/>
                  </a:lnTo>
                  <a:lnTo>
                    <a:pt x="99" y="304"/>
                  </a:lnTo>
                  <a:lnTo>
                    <a:pt x="99" y="343"/>
                  </a:lnTo>
                  <a:lnTo>
                    <a:pt x="99" y="370"/>
                  </a:lnTo>
                  <a:lnTo>
                    <a:pt x="104" y="370"/>
                  </a:lnTo>
                  <a:lnTo>
                    <a:pt x="97" y="464"/>
                  </a:lnTo>
                  <a:lnTo>
                    <a:pt x="90" y="464"/>
                  </a:lnTo>
                  <a:lnTo>
                    <a:pt x="90" y="474"/>
                  </a:lnTo>
                  <a:lnTo>
                    <a:pt x="90" y="474"/>
                  </a:lnTo>
                  <a:lnTo>
                    <a:pt x="90" y="476"/>
                  </a:lnTo>
                  <a:lnTo>
                    <a:pt x="94" y="476"/>
                  </a:lnTo>
                  <a:lnTo>
                    <a:pt x="82" y="603"/>
                  </a:lnTo>
                  <a:lnTo>
                    <a:pt x="75" y="569"/>
                  </a:lnTo>
                  <a:lnTo>
                    <a:pt x="75" y="569"/>
                  </a:lnTo>
                  <a:lnTo>
                    <a:pt x="75" y="554"/>
                  </a:lnTo>
                  <a:lnTo>
                    <a:pt x="70" y="554"/>
                  </a:lnTo>
                  <a:lnTo>
                    <a:pt x="70" y="549"/>
                  </a:lnTo>
                  <a:lnTo>
                    <a:pt x="65" y="549"/>
                  </a:lnTo>
                  <a:lnTo>
                    <a:pt x="65" y="547"/>
                  </a:lnTo>
                  <a:lnTo>
                    <a:pt x="65" y="549"/>
                  </a:lnTo>
                  <a:lnTo>
                    <a:pt x="60" y="549"/>
                  </a:lnTo>
                  <a:lnTo>
                    <a:pt x="60" y="561"/>
                  </a:lnTo>
                  <a:lnTo>
                    <a:pt x="63" y="561"/>
                  </a:lnTo>
                  <a:lnTo>
                    <a:pt x="51" y="610"/>
                  </a:lnTo>
                  <a:lnTo>
                    <a:pt x="51" y="610"/>
                  </a:lnTo>
                  <a:lnTo>
                    <a:pt x="48" y="610"/>
                  </a:lnTo>
                  <a:lnTo>
                    <a:pt x="46" y="610"/>
                  </a:lnTo>
                  <a:lnTo>
                    <a:pt x="46" y="683"/>
                  </a:lnTo>
                  <a:lnTo>
                    <a:pt x="41" y="685"/>
                  </a:lnTo>
                  <a:lnTo>
                    <a:pt x="41" y="700"/>
                  </a:lnTo>
                  <a:lnTo>
                    <a:pt x="41" y="746"/>
                  </a:lnTo>
                  <a:lnTo>
                    <a:pt x="34" y="756"/>
                  </a:lnTo>
                  <a:lnTo>
                    <a:pt x="34" y="758"/>
                  </a:lnTo>
                  <a:lnTo>
                    <a:pt x="19" y="758"/>
                  </a:lnTo>
                  <a:lnTo>
                    <a:pt x="17" y="746"/>
                  </a:lnTo>
                  <a:lnTo>
                    <a:pt x="17" y="739"/>
                  </a:lnTo>
                  <a:lnTo>
                    <a:pt x="17" y="739"/>
                  </a:lnTo>
                  <a:lnTo>
                    <a:pt x="12" y="739"/>
                  </a:lnTo>
                  <a:lnTo>
                    <a:pt x="12" y="746"/>
                  </a:lnTo>
                  <a:lnTo>
                    <a:pt x="7" y="836"/>
                  </a:lnTo>
                  <a:lnTo>
                    <a:pt x="7" y="848"/>
                  </a:lnTo>
                  <a:lnTo>
                    <a:pt x="5" y="851"/>
                  </a:lnTo>
                  <a:lnTo>
                    <a:pt x="10" y="365"/>
                  </a:lnTo>
                  <a:lnTo>
                    <a:pt x="12" y="306"/>
                  </a:lnTo>
                  <a:close/>
                </a:path>
              </a:pathLst>
            </a:custGeom>
            <a:solidFill>
              <a:schemeClr val="bg1">
                <a:lumMod val="85000"/>
                <a:alpha val="50000"/>
              </a:schemeClr>
            </a:solidFill>
            <a:ln>
              <a:noFill/>
            </a:ln>
          </p:spPr>
          <p:txBody>
            <a:bodyPr/>
            <a:lstStyle/>
            <a:p>
              <a:pPr>
                <a:defRPr/>
              </a:pPr>
              <a:endParaRPr lang="id-ID"/>
            </a:p>
          </p:txBody>
        </p:sp>
        <p:sp>
          <p:nvSpPr>
            <p:cNvPr id="15" name="Freeform 16"/>
            <p:cNvSpPr/>
            <p:nvPr/>
          </p:nvSpPr>
          <p:spPr bwMode="auto">
            <a:xfrm>
              <a:off x="6056110" y="4608041"/>
              <a:ext cx="2049530" cy="2260587"/>
            </a:xfrm>
            <a:custGeom>
              <a:avLst/>
              <a:gdLst>
                <a:gd name="T0" fmla="*/ 1242 w 1276"/>
                <a:gd name="T1" fmla="*/ 529 h 1423"/>
                <a:gd name="T2" fmla="*/ 1225 w 1276"/>
                <a:gd name="T3" fmla="*/ 527 h 1423"/>
                <a:gd name="T4" fmla="*/ 1196 w 1276"/>
                <a:gd name="T5" fmla="*/ 505 h 1423"/>
                <a:gd name="T6" fmla="*/ 1172 w 1276"/>
                <a:gd name="T7" fmla="*/ 483 h 1423"/>
                <a:gd name="T8" fmla="*/ 1148 w 1276"/>
                <a:gd name="T9" fmla="*/ 461 h 1423"/>
                <a:gd name="T10" fmla="*/ 1126 w 1276"/>
                <a:gd name="T11" fmla="*/ 439 h 1423"/>
                <a:gd name="T12" fmla="*/ 1043 w 1276"/>
                <a:gd name="T13" fmla="*/ 434 h 1423"/>
                <a:gd name="T14" fmla="*/ 1005 w 1276"/>
                <a:gd name="T15" fmla="*/ 447 h 1423"/>
                <a:gd name="T16" fmla="*/ 985 w 1276"/>
                <a:gd name="T17" fmla="*/ 461 h 1423"/>
                <a:gd name="T18" fmla="*/ 981 w 1276"/>
                <a:gd name="T19" fmla="*/ 481 h 1423"/>
                <a:gd name="T20" fmla="*/ 959 w 1276"/>
                <a:gd name="T21" fmla="*/ 495 h 1423"/>
                <a:gd name="T22" fmla="*/ 939 w 1276"/>
                <a:gd name="T23" fmla="*/ 505 h 1423"/>
                <a:gd name="T24" fmla="*/ 937 w 1276"/>
                <a:gd name="T25" fmla="*/ 524 h 1423"/>
                <a:gd name="T26" fmla="*/ 913 w 1276"/>
                <a:gd name="T27" fmla="*/ 529 h 1423"/>
                <a:gd name="T28" fmla="*/ 840 w 1276"/>
                <a:gd name="T29" fmla="*/ 534 h 1423"/>
                <a:gd name="T30" fmla="*/ 840 w 1276"/>
                <a:gd name="T31" fmla="*/ 595 h 1423"/>
                <a:gd name="T32" fmla="*/ 765 w 1276"/>
                <a:gd name="T33" fmla="*/ 876 h 1423"/>
                <a:gd name="T34" fmla="*/ 763 w 1276"/>
                <a:gd name="T35" fmla="*/ 544 h 1423"/>
                <a:gd name="T36" fmla="*/ 690 w 1276"/>
                <a:gd name="T37" fmla="*/ 539 h 1423"/>
                <a:gd name="T38" fmla="*/ 668 w 1276"/>
                <a:gd name="T39" fmla="*/ 534 h 1423"/>
                <a:gd name="T40" fmla="*/ 661 w 1276"/>
                <a:gd name="T41" fmla="*/ 515 h 1423"/>
                <a:gd name="T42" fmla="*/ 646 w 1276"/>
                <a:gd name="T43" fmla="*/ 502 h 1423"/>
                <a:gd name="T44" fmla="*/ 625 w 1276"/>
                <a:gd name="T45" fmla="*/ 490 h 1423"/>
                <a:gd name="T46" fmla="*/ 617 w 1276"/>
                <a:gd name="T47" fmla="*/ 471 h 1423"/>
                <a:gd name="T48" fmla="*/ 600 w 1276"/>
                <a:gd name="T49" fmla="*/ 456 h 1423"/>
                <a:gd name="T50" fmla="*/ 559 w 1276"/>
                <a:gd name="T51" fmla="*/ 444 h 1423"/>
                <a:gd name="T52" fmla="*/ 482 w 1276"/>
                <a:gd name="T53" fmla="*/ 449 h 1423"/>
                <a:gd name="T54" fmla="*/ 460 w 1276"/>
                <a:gd name="T55" fmla="*/ 471 h 1423"/>
                <a:gd name="T56" fmla="*/ 436 w 1276"/>
                <a:gd name="T57" fmla="*/ 493 h 1423"/>
                <a:gd name="T58" fmla="*/ 411 w 1276"/>
                <a:gd name="T59" fmla="*/ 512 h 1423"/>
                <a:gd name="T60" fmla="*/ 385 w 1276"/>
                <a:gd name="T61" fmla="*/ 534 h 1423"/>
                <a:gd name="T62" fmla="*/ 382 w 1276"/>
                <a:gd name="T63" fmla="*/ 536 h 1423"/>
                <a:gd name="T64" fmla="*/ 322 w 1276"/>
                <a:gd name="T65" fmla="*/ 328 h 1423"/>
                <a:gd name="T66" fmla="*/ 264 w 1276"/>
                <a:gd name="T67" fmla="*/ 274 h 1423"/>
                <a:gd name="T68" fmla="*/ 201 w 1276"/>
                <a:gd name="T69" fmla="*/ 233 h 1423"/>
                <a:gd name="T70" fmla="*/ 179 w 1276"/>
                <a:gd name="T71" fmla="*/ 328 h 1423"/>
                <a:gd name="T72" fmla="*/ 181 w 1276"/>
                <a:gd name="T73" fmla="*/ 255 h 1423"/>
                <a:gd name="T74" fmla="*/ 179 w 1276"/>
                <a:gd name="T75" fmla="*/ 252 h 1423"/>
                <a:gd name="T76" fmla="*/ 181 w 1276"/>
                <a:gd name="T77" fmla="*/ 213 h 1423"/>
                <a:gd name="T78" fmla="*/ 179 w 1276"/>
                <a:gd name="T79" fmla="*/ 213 h 1423"/>
                <a:gd name="T80" fmla="*/ 181 w 1276"/>
                <a:gd name="T81" fmla="*/ 174 h 1423"/>
                <a:gd name="T82" fmla="*/ 179 w 1276"/>
                <a:gd name="T83" fmla="*/ 172 h 1423"/>
                <a:gd name="T84" fmla="*/ 116 w 1276"/>
                <a:gd name="T85" fmla="*/ 109 h 1423"/>
                <a:gd name="T86" fmla="*/ 29 w 1276"/>
                <a:gd name="T87" fmla="*/ 104 h 1423"/>
                <a:gd name="T88" fmla="*/ 29 w 1276"/>
                <a:gd name="T89" fmla="*/ 31 h 1423"/>
                <a:gd name="T90" fmla="*/ 29 w 1276"/>
                <a:gd name="T91" fmla="*/ 9 h 1423"/>
                <a:gd name="T92" fmla="*/ 29 w 1276"/>
                <a:gd name="T93" fmla="*/ 0 h 1423"/>
                <a:gd name="T94" fmla="*/ 0 w 1276"/>
                <a:gd name="T95" fmla="*/ 1423 h 1423"/>
                <a:gd name="T96" fmla="*/ 1276 w 1276"/>
                <a:gd name="T97" fmla="*/ 53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6" h="1423">
                  <a:moveTo>
                    <a:pt x="1276" y="534"/>
                  </a:moveTo>
                  <a:lnTo>
                    <a:pt x="1242" y="529"/>
                  </a:lnTo>
                  <a:lnTo>
                    <a:pt x="1223" y="532"/>
                  </a:lnTo>
                  <a:lnTo>
                    <a:pt x="1225" y="527"/>
                  </a:lnTo>
                  <a:lnTo>
                    <a:pt x="1196" y="524"/>
                  </a:lnTo>
                  <a:lnTo>
                    <a:pt x="1196" y="505"/>
                  </a:lnTo>
                  <a:lnTo>
                    <a:pt x="1172" y="502"/>
                  </a:lnTo>
                  <a:lnTo>
                    <a:pt x="1172" y="483"/>
                  </a:lnTo>
                  <a:lnTo>
                    <a:pt x="1148" y="481"/>
                  </a:lnTo>
                  <a:lnTo>
                    <a:pt x="1148" y="461"/>
                  </a:lnTo>
                  <a:lnTo>
                    <a:pt x="1123" y="459"/>
                  </a:lnTo>
                  <a:lnTo>
                    <a:pt x="1126" y="439"/>
                  </a:lnTo>
                  <a:lnTo>
                    <a:pt x="1094" y="434"/>
                  </a:lnTo>
                  <a:lnTo>
                    <a:pt x="1043" y="434"/>
                  </a:lnTo>
                  <a:lnTo>
                    <a:pt x="1007" y="439"/>
                  </a:lnTo>
                  <a:lnTo>
                    <a:pt x="1005" y="447"/>
                  </a:lnTo>
                  <a:lnTo>
                    <a:pt x="1005" y="459"/>
                  </a:lnTo>
                  <a:lnTo>
                    <a:pt x="985" y="461"/>
                  </a:lnTo>
                  <a:lnTo>
                    <a:pt x="983" y="471"/>
                  </a:lnTo>
                  <a:lnTo>
                    <a:pt x="981" y="481"/>
                  </a:lnTo>
                  <a:lnTo>
                    <a:pt x="964" y="483"/>
                  </a:lnTo>
                  <a:lnTo>
                    <a:pt x="959" y="495"/>
                  </a:lnTo>
                  <a:lnTo>
                    <a:pt x="959" y="502"/>
                  </a:lnTo>
                  <a:lnTo>
                    <a:pt x="939" y="505"/>
                  </a:lnTo>
                  <a:lnTo>
                    <a:pt x="937" y="517"/>
                  </a:lnTo>
                  <a:lnTo>
                    <a:pt x="937" y="524"/>
                  </a:lnTo>
                  <a:lnTo>
                    <a:pt x="915" y="527"/>
                  </a:lnTo>
                  <a:lnTo>
                    <a:pt x="913" y="529"/>
                  </a:lnTo>
                  <a:lnTo>
                    <a:pt x="893" y="527"/>
                  </a:lnTo>
                  <a:lnTo>
                    <a:pt x="840" y="534"/>
                  </a:lnTo>
                  <a:lnTo>
                    <a:pt x="840" y="595"/>
                  </a:lnTo>
                  <a:lnTo>
                    <a:pt x="840" y="595"/>
                  </a:lnTo>
                  <a:lnTo>
                    <a:pt x="840" y="876"/>
                  </a:lnTo>
                  <a:lnTo>
                    <a:pt x="765" y="876"/>
                  </a:lnTo>
                  <a:lnTo>
                    <a:pt x="763" y="600"/>
                  </a:lnTo>
                  <a:lnTo>
                    <a:pt x="763" y="544"/>
                  </a:lnTo>
                  <a:lnTo>
                    <a:pt x="707" y="536"/>
                  </a:lnTo>
                  <a:lnTo>
                    <a:pt x="690" y="539"/>
                  </a:lnTo>
                  <a:lnTo>
                    <a:pt x="688" y="536"/>
                  </a:lnTo>
                  <a:lnTo>
                    <a:pt x="668" y="534"/>
                  </a:lnTo>
                  <a:lnTo>
                    <a:pt x="668" y="527"/>
                  </a:lnTo>
                  <a:lnTo>
                    <a:pt x="661" y="515"/>
                  </a:lnTo>
                  <a:lnTo>
                    <a:pt x="646" y="512"/>
                  </a:lnTo>
                  <a:lnTo>
                    <a:pt x="646" y="502"/>
                  </a:lnTo>
                  <a:lnTo>
                    <a:pt x="639" y="493"/>
                  </a:lnTo>
                  <a:lnTo>
                    <a:pt x="625" y="490"/>
                  </a:lnTo>
                  <a:lnTo>
                    <a:pt x="625" y="481"/>
                  </a:lnTo>
                  <a:lnTo>
                    <a:pt x="617" y="471"/>
                  </a:lnTo>
                  <a:lnTo>
                    <a:pt x="603" y="468"/>
                  </a:lnTo>
                  <a:lnTo>
                    <a:pt x="600" y="456"/>
                  </a:lnTo>
                  <a:lnTo>
                    <a:pt x="598" y="449"/>
                  </a:lnTo>
                  <a:lnTo>
                    <a:pt x="559" y="444"/>
                  </a:lnTo>
                  <a:lnTo>
                    <a:pt x="511" y="444"/>
                  </a:lnTo>
                  <a:lnTo>
                    <a:pt x="482" y="449"/>
                  </a:lnTo>
                  <a:lnTo>
                    <a:pt x="482" y="466"/>
                  </a:lnTo>
                  <a:lnTo>
                    <a:pt x="460" y="471"/>
                  </a:lnTo>
                  <a:lnTo>
                    <a:pt x="460" y="488"/>
                  </a:lnTo>
                  <a:lnTo>
                    <a:pt x="436" y="493"/>
                  </a:lnTo>
                  <a:lnTo>
                    <a:pt x="436" y="510"/>
                  </a:lnTo>
                  <a:lnTo>
                    <a:pt x="411" y="512"/>
                  </a:lnTo>
                  <a:lnTo>
                    <a:pt x="411" y="532"/>
                  </a:lnTo>
                  <a:lnTo>
                    <a:pt x="385" y="534"/>
                  </a:lnTo>
                  <a:lnTo>
                    <a:pt x="385" y="536"/>
                  </a:lnTo>
                  <a:lnTo>
                    <a:pt x="382" y="536"/>
                  </a:lnTo>
                  <a:lnTo>
                    <a:pt x="382" y="328"/>
                  </a:lnTo>
                  <a:lnTo>
                    <a:pt x="322" y="328"/>
                  </a:lnTo>
                  <a:lnTo>
                    <a:pt x="322" y="274"/>
                  </a:lnTo>
                  <a:lnTo>
                    <a:pt x="264" y="274"/>
                  </a:lnTo>
                  <a:lnTo>
                    <a:pt x="264" y="233"/>
                  </a:lnTo>
                  <a:lnTo>
                    <a:pt x="201" y="233"/>
                  </a:lnTo>
                  <a:lnTo>
                    <a:pt x="201" y="328"/>
                  </a:lnTo>
                  <a:lnTo>
                    <a:pt x="179" y="328"/>
                  </a:lnTo>
                  <a:lnTo>
                    <a:pt x="179" y="257"/>
                  </a:lnTo>
                  <a:lnTo>
                    <a:pt x="181" y="255"/>
                  </a:lnTo>
                  <a:lnTo>
                    <a:pt x="181" y="252"/>
                  </a:lnTo>
                  <a:lnTo>
                    <a:pt x="179" y="252"/>
                  </a:lnTo>
                  <a:lnTo>
                    <a:pt x="179" y="218"/>
                  </a:lnTo>
                  <a:lnTo>
                    <a:pt x="181" y="213"/>
                  </a:lnTo>
                  <a:lnTo>
                    <a:pt x="181" y="213"/>
                  </a:lnTo>
                  <a:lnTo>
                    <a:pt x="179" y="213"/>
                  </a:lnTo>
                  <a:lnTo>
                    <a:pt x="179" y="177"/>
                  </a:lnTo>
                  <a:lnTo>
                    <a:pt x="181" y="174"/>
                  </a:lnTo>
                  <a:lnTo>
                    <a:pt x="181" y="172"/>
                  </a:lnTo>
                  <a:lnTo>
                    <a:pt x="179" y="172"/>
                  </a:lnTo>
                  <a:lnTo>
                    <a:pt x="179" y="114"/>
                  </a:lnTo>
                  <a:lnTo>
                    <a:pt x="116" y="109"/>
                  </a:lnTo>
                  <a:lnTo>
                    <a:pt x="43" y="104"/>
                  </a:lnTo>
                  <a:lnTo>
                    <a:pt x="29" y="104"/>
                  </a:lnTo>
                  <a:lnTo>
                    <a:pt x="29" y="51"/>
                  </a:lnTo>
                  <a:lnTo>
                    <a:pt x="29" y="31"/>
                  </a:lnTo>
                  <a:lnTo>
                    <a:pt x="29" y="26"/>
                  </a:lnTo>
                  <a:lnTo>
                    <a:pt x="29" y="9"/>
                  </a:lnTo>
                  <a:lnTo>
                    <a:pt x="29" y="4"/>
                  </a:lnTo>
                  <a:lnTo>
                    <a:pt x="29" y="0"/>
                  </a:lnTo>
                  <a:lnTo>
                    <a:pt x="0" y="0"/>
                  </a:lnTo>
                  <a:lnTo>
                    <a:pt x="0" y="1423"/>
                  </a:lnTo>
                  <a:lnTo>
                    <a:pt x="1276" y="1423"/>
                  </a:lnTo>
                  <a:lnTo>
                    <a:pt x="1276" y="534"/>
                  </a:lnTo>
                  <a:close/>
                </a:path>
              </a:pathLst>
            </a:custGeom>
            <a:solidFill>
              <a:schemeClr val="bg1">
                <a:lumMod val="85000"/>
                <a:alpha val="50000"/>
              </a:schemeClr>
            </a:solidFill>
            <a:ln>
              <a:noFill/>
            </a:ln>
          </p:spPr>
          <p:txBody>
            <a:bodyPr/>
            <a:lstStyle/>
            <a:p>
              <a:pPr>
                <a:defRPr/>
              </a:pPr>
              <a:endParaRPr lang="id-ID"/>
            </a:p>
          </p:txBody>
        </p:sp>
        <p:sp>
          <p:nvSpPr>
            <p:cNvPr id="16" name="Freeform 17"/>
            <p:cNvSpPr/>
            <p:nvPr/>
          </p:nvSpPr>
          <p:spPr bwMode="auto">
            <a:xfrm flipH="1">
              <a:off x="1184" y="4120681"/>
              <a:ext cx="2043180" cy="2744772"/>
            </a:xfrm>
            <a:custGeom>
              <a:avLst/>
              <a:gdLst>
                <a:gd name="T0" fmla="*/ 1281 w 1281"/>
                <a:gd name="T1" fmla="*/ 1727 h 1727"/>
                <a:gd name="T2" fmla="*/ 1194 w 1281"/>
                <a:gd name="T3" fmla="*/ 304 h 1727"/>
                <a:gd name="T4" fmla="*/ 1194 w 1281"/>
                <a:gd name="T5" fmla="*/ 284 h 1727"/>
                <a:gd name="T6" fmla="*/ 1194 w 1281"/>
                <a:gd name="T7" fmla="*/ 265 h 1727"/>
                <a:gd name="T8" fmla="*/ 1080 w 1281"/>
                <a:gd name="T9" fmla="*/ 126 h 1727"/>
                <a:gd name="T10" fmla="*/ 1073 w 1281"/>
                <a:gd name="T11" fmla="*/ 80 h 1727"/>
                <a:gd name="T12" fmla="*/ 1063 w 1281"/>
                <a:gd name="T13" fmla="*/ 92 h 1727"/>
                <a:gd name="T14" fmla="*/ 1063 w 1281"/>
                <a:gd name="T15" fmla="*/ 12 h 1727"/>
                <a:gd name="T16" fmla="*/ 1061 w 1281"/>
                <a:gd name="T17" fmla="*/ 0 h 1727"/>
                <a:gd name="T18" fmla="*/ 1053 w 1281"/>
                <a:gd name="T19" fmla="*/ 92 h 1727"/>
                <a:gd name="T20" fmla="*/ 1053 w 1281"/>
                <a:gd name="T21" fmla="*/ 12 h 1727"/>
                <a:gd name="T22" fmla="*/ 1048 w 1281"/>
                <a:gd name="T23" fmla="*/ 0 h 1727"/>
                <a:gd name="T24" fmla="*/ 1041 w 1281"/>
                <a:gd name="T25" fmla="*/ 92 h 1727"/>
                <a:gd name="T26" fmla="*/ 1041 w 1281"/>
                <a:gd name="T27" fmla="*/ 12 h 1727"/>
                <a:gd name="T28" fmla="*/ 1039 w 1281"/>
                <a:gd name="T29" fmla="*/ 0 h 1727"/>
                <a:gd name="T30" fmla="*/ 1031 w 1281"/>
                <a:gd name="T31" fmla="*/ 92 h 1727"/>
                <a:gd name="T32" fmla="*/ 1031 w 1281"/>
                <a:gd name="T33" fmla="*/ 12 h 1727"/>
                <a:gd name="T34" fmla="*/ 1027 w 1281"/>
                <a:gd name="T35" fmla="*/ 0 h 1727"/>
                <a:gd name="T36" fmla="*/ 1019 w 1281"/>
                <a:gd name="T37" fmla="*/ 92 h 1727"/>
                <a:gd name="T38" fmla="*/ 1019 w 1281"/>
                <a:gd name="T39" fmla="*/ 12 h 1727"/>
                <a:gd name="T40" fmla="*/ 1017 w 1281"/>
                <a:gd name="T41" fmla="*/ 0 h 1727"/>
                <a:gd name="T42" fmla="*/ 1010 w 1281"/>
                <a:gd name="T43" fmla="*/ 92 h 1727"/>
                <a:gd name="T44" fmla="*/ 1000 w 1281"/>
                <a:gd name="T45" fmla="*/ 80 h 1727"/>
                <a:gd name="T46" fmla="*/ 1000 w 1281"/>
                <a:gd name="T47" fmla="*/ 257 h 1727"/>
                <a:gd name="T48" fmla="*/ 1000 w 1281"/>
                <a:gd name="T49" fmla="*/ 282 h 1727"/>
                <a:gd name="T50" fmla="*/ 971 w 1281"/>
                <a:gd name="T51" fmla="*/ 304 h 1727"/>
                <a:gd name="T52" fmla="*/ 971 w 1281"/>
                <a:gd name="T53" fmla="*/ 313 h 1727"/>
                <a:gd name="T54" fmla="*/ 971 w 1281"/>
                <a:gd name="T55" fmla="*/ 335 h 1727"/>
                <a:gd name="T56" fmla="*/ 971 w 1281"/>
                <a:gd name="T57" fmla="*/ 403 h 1727"/>
                <a:gd name="T58" fmla="*/ 968 w 1281"/>
                <a:gd name="T59" fmla="*/ 413 h 1727"/>
                <a:gd name="T60" fmla="*/ 932 w 1281"/>
                <a:gd name="T61" fmla="*/ 738 h 1727"/>
                <a:gd name="T62" fmla="*/ 814 w 1281"/>
                <a:gd name="T63" fmla="*/ 515 h 1727"/>
                <a:gd name="T64" fmla="*/ 746 w 1281"/>
                <a:gd name="T65" fmla="*/ 386 h 1727"/>
                <a:gd name="T66" fmla="*/ 719 w 1281"/>
                <a:gd name="T67" fmla="*/ 515 h 1727"/>
                <a:gd name="T68" fmla="*/ 608 w 1281"/>
                <a:gd name="T69" fmla="*/ 386 h 1727"/>
                <a:gd name="T70" fmla="*/ 557 w 1281"/>
                <a:gd name="T71" fmla="*/ 515 h 1727"/>
                <a:gd name="T72" fmla="*/ 513 w 1281"/>
                <a:gd name="T73" fmla="*/ 1195 h 1727"/>
                <a:gd name="T74" fmla="*/ 458 w 1281"/>
                <a:gd name="T75" fmla="*/ 1200 h 1727"/>
                <a:gd name="T76" fmla="*/ 431 w 1281"/>
                <a:gd name="T77" fmla="*/ 1202 h 1727"/>
                <a:gd name="T78" fmla="*/ 412 w 1281"/>
                <a:gd name="T79" fmla="*/ 1180 h 1727"/>
                <a:gd name="T80" fmla="*/ 370 w 1281"/>
                <a:gd name="T81" fmla="*/ 1207 h 1727"/>
                <a:gd name="T82" fmla="*/ 370 w 1281"/>
                <a:gd name="T83" fmla="*/ 1210 h 1727"/>
                <a:gd name="T84" fmla="*/ 370 w 1281"/>
                <a:gd name="T85" fmla="*/ 1200 h 1727"/>
                <a:gd name="T86" fmla="*/ 322 w 1281"/>
                <a:gd name="T87" fmla="*/ 1188 h 1727"/>
                <a:gd name="T88" fmla="*/ 312 w 1281"/>
                <a:gd name="T89" fmla="*/ 1202 h 1727"/>
                <a:gd name="T90" fmla="*/ 269 w 1281"/>
                <a:gd name="T91" fmla="*/ 1197 h 1727"/>
                <a:gd name="T92" fmla="*/ 140 w 1281"/>
                <a:gd name="T93" fmla="*/ 1193 h 1727"/>
                <a:gd name="T94" fmla="*/ 0 w 1281"/>
                <a:gd name="T95" fmla="*/ 121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1" h="1727">
                  <a:moveTo>
                    <a:pt x="0" y="1727"/>
                  </a:moveTo>
                  <a:lnTo>
                    <a:pt x="1281" y="1727"/>
                  </a:lnTo>
                  <a:lnTo>
                    <a:pt x="1281" y="304"/>
                  </a:lnTo>
                  <a:lnTo>
                    <a:pt x="1194" y="304"/>
                  </a:lnTo>
                  <a:lnTo>
                    <a:pt x="1194" y="291"/>
                  </a:lnTo>
                  <a:lnTo>
                    <a:pt x="1194" y="284"/>
                  </a:lnTo>
                  <a:lnTo>
                    <a:pt x="1194" y="267"/>
                  </a:lnTo>
                  <a:lnTo>
                    <a:pt x="1194" y="265"/>
                  </a:lnTo>
                  <a:lnTo>
                    <a:pt x="1080" y="265"/>
                  </a:lnTo>
                  <a:lnTo>
                    <a:pt x="1080" y="126"/>
                  </a:lnTo>
                  <a:lnTo>
                    <a:pt x="1080" y="80"/>
                  </a:lnTo>
                  <a:lnTo>
                    <a:pt x="1073" y="80"/>
                  </a:lnTo>
                  <a:lnTo>
                    <a:pt x="1073" y="92"/>
                  </a:lnTo>
                  <a:lnTo>
                    <a:pt x="1063" y="92"/>
                  </a:lnTo>
                  <a:lnTo>
                    <a:pt x="1063" y="12"/>
                  </a:lnTo>
                  <a:lnTo>
                    <a:pt x="1063" y="12"/>
                  </a:lnTo>
                  <a:lnTo>
                    <a:pt x="1063" y="0"/>
                  </a:lnTo>
                  <a:lnTo>
                    <a:pt x="1061" y="0"/>
                  </a:lnTo>
                  <a:lnTo>
                    <a:pt x="1061" y="92"/>
                  </a:lnTo>
                  <a:lnTo>
                    <a:pt x="1053" y="92"/>
                  </a:lnTo>
                  <a:lnTo>
                    <a:pt x="1053" y="12"/>
                  </a:lnTo>
                  <a:lnTo>
                    <a:pt x="1053" y="12"/>
                  </a:lnTo>
                  <a:lnTo>
                    <a:pt x="1053" y="0"/>
                  </a:lnTo>
                  <a:lnTo>
                    <a:pt x="1048" y="0"/>
                  </a:lnTo>
                  <a:lnTo>
                    <a:pt x="1048" y="92"/>
                  </a:lnTo>
                  <a:lnTo>
                    <a:pt x="1041" y="92"/>
                  </a:lnTo>
                  <a:lnTo>
                    <a:pt x="1041" y="12"/>
                  </a:lnTo>
                  <a:lnTo>
                    <a:pt x="1041" y="12"/>
                  </a:lnTo>
                  <a:lnTo>
                    <a:pt x="1041" y="0"/>
                  </a:lnTo>
                  <a:lnTo>
                    <a:pt x="1039" y="0"/>
                  </a:lnTo>
                  <a:lnTo>
                    <a:pt x="1039" y="92"/>
                  </a:lnTo>
                  <a:lnTo>
                    <a:pt x="1031" y="92"/>
                  </a:lnTo>
                  <a:lnTo>
                    <a:pt x="1031" y="12"/>
                  </a:lnTo>
                  <a:lnTo>
                    <a:pt x="1031" y="12"/>
                  </a:lnTo>
                  <a:lnTo>
                    <a:pt x="1029" y="0"/>
                  </a:lnTo>
                  <a:lnTo>
                    <a:pt x="1027" y="0"/>
                  </a:lnTo>
                  <a:lnTo>
                    <a:pt x="1027" y="92"/>
                  </a:lnTo>
                  <a:lnTo>
                    <a:pt x="1019" y="92"/>
                  </a:lnTo>
                  <a:lnTo>
                    <a:pt x="1019" y="12"/>
                  </a:lnTo>
                  <a:lnTo>
                    <a:pt x="1019" y="12"/>
                  </a:lnTo>
                  <a:lnTo>
                    <a:pt x="1019" y="0"/>
                  </a:lnTo>
                  <a:lnTo>
                    <a:pt x="1017" y="0"/>
                  </a:lnTo>
                  <a:lnTo>
                    <a:pt x="1017" y="92"/>
                  </a:lnTo>
                  <a:lnTo>
                    <a:pt x="1010" y="92"/>
                  </a:lnTo>
                  <a:lnTo>
                    <a:pt x="1007" y="80"/>
                  </a:lnTo>
                  <a:lnTo>
                    <a:pt x="1000" y="80"/>
                  </a:lnTo>
                  <a:lnTo>
                    <a:pt x="1000" y="253"/>
                  </a:lnTo>
                  <a:lnTo>
                    <a:pt x="1000" y="257"/>
                  </a:lnTo>
                  <a:lnTo>
                    <a:pt x="1000" y="274"/>
                  </a:lnTo>
                  <a:lnTo>
                    <a:pt x="1000" y="282"/>
                  </a:lnTo>
                  <a:lnTo>
                    <a:pt x="1000" y="304"/>
                  </a:lnTo>
                  <a:lnTo>
                    <a:pt x="971" y="304"/>
                  </a:lnTo>
                  <a:lnTo>
                    <a:pt x="971" y="308"/>
                  </a:lnTo>
                  <a:lnTo>
                    <a:pt x="971" y="313"/>
                  </a:lnTo>
                  <a:lnTo>
                    <a:pt x="971" y="333"/>
                  </a:lnTo>
                  <a:lnTo>
                    <a:pt x="971" y="335"/>
                  </a:lnTo>
                  <a:lnTo>
                    <a:pt x="971" y="355"/>
                  </a:lnTo>
                  <a:lnTo>
                    <a:pt x="971" y="403"/>
                  </a:lnTo>
                  <a:lnTo>
                    <a:pt x="968" y="403"/>
                  </a:lnTo>
                  <a:lnTo>
                    <a:pt x="968" y="413"/>
                  </a:lnTo>
                  <a:lnTo>
                    <a:pt x="932" y="413"/>
                  </a:lnTo>
                  <a:lnTo>
                    <a:pt x="932" y="738"/>
                  </a:lnTo>
                  <a:lnTo>
                    <a:pt x="814" y="738"/>
                  </a:lnTo>
                  <a:lnTo>
                    <a:pt x="814" y="515"/>
                  </a:lnTo>
                  <a:lnTo>
                    <a:pt x="746" y="515"/>
                  </a:lnTo>
                  <a:lnTo>
                    <a:pt x="746" y="386"/>
                  </a:lnTo>
                  <a:lnTo>
                    <a:pt x="719" y="386"/>
                  </a:lnTo>
                  <a:lnTo>
                    <a:pt x="719" y="515"/>
                  </a:lnTo>
                  <a:lnTo>
                    <a:pt x="608" y="515"/>
                  </a:lnTo>
                  <a:lnTo>
                    <a:pt x="608" y="386"/>
                  </a:lnTo>
                  <a:lnTo>
                    <a:pt x="557" y="386"/>
                  </a:lnTo>
                  <a:lnTo>
                    <a:pt x="557" y="515"/>
                  </a:lnTo>
                  <a:lnTo>
                    <a:pt x="513" y="515"/>
                  </a:lnTo>
                  <a:lnTo>
                    <a:pt x="513" y="1195"/>
                  </a:lnTo>
                  <a:lnTo>
                    <a:pt x="475" y="1197"/>
                  </a:lnTo>
                  <a:lnTo>
                    <a:pt x="458" y="1200"/>
                  </a:lnTo>
                  <a:lnTo>
                    <a:pt x="433" y="1202"/>
                  </a:lnTo>
                  <a:lnTo>
                    <a:pt x="431" y="1202"/>
                  </a:lnTo>
                  <a:lnTo>
                    <a:pt x="421" y="1188"/>
                  </a:lnTo>
                  <a:lnTo>
                    <a:pt x="412" y="1180"/>
                  </a:lnTo>
                  <a:lnTo>
                    <a:pt x="373" y="1200"/>
                  </a:lnTo>
                  <a:lnTo>
                    <a:pt x="370" y="1207"/>
                  </a:lnTo>
                  <a:lnTo>
                    <a:pt x="370" y="1210"/>
                  </a:lnTo>
                  <a:lnTo>
                    <a:pt x="370" y="1210"/>
                  </a:lnTo>
                  <a:lnTo>
                    <a:pt x="370" y="1207"/>
                  </a:lnTo>
                  <a:lnTo>
                    <a:pt x="370" y="1200"/>
                  </a:lnTo>
                  <a:lnTo>
                    <a:pt x="332" y="1180"/>
                  </a:lnTo>
                  <a:lnTo>
                    <a:pt x="322" y="1188"/>
                  </a:lnTo>
                  <a:lnTo>
                    <a:pt x="312" y="1202"/>
                  </a:lnTo>
                  <a:lnTo>
                    <a:pt x="312" y="1202"/>
                  </a:lnTo>
                  <a:lnTo>
                    <a:pt x="288" y="1200"/>
                  </a:lnTo>
                  <a:lnTo>
                    <a:pt x="269" y="1197"/>
                  </a:lnTo>
                  <a:lnTo>
                    <a:pt x="160" y="1193"/>
                  </a:lnTo>
                  <a:lnTo>
                    <a:pt x="140" y="1193"/>
                  </a:lnTo>
                  <a:lnTo>
                    <a:pt x="22" y="1205"/>
                  </a:lnTo>
                  <a:lnTo>
                    <a:pt x="0" y="1210"/>
                  </a:lnTo>
                  <a:lnTo>
                    <a:pt x="0" y="1727"/>
                  </a:lnTo>
                  <a:close/>
                </a:path>
              </a:pathLst>
            </a:custGeom>
            <a:solidFill>
              <a:schemeClr val="bg1">
                <a:lumMod val="85000"/>
                <a:alpha val="50000"/>
              </a:schemeClr>
            </a:solidFill>
            <a:ln>
              <a:noFill/>
            </a:ln>
          </p:spPr>
          <p:txBody>
            <a:bodyPr/>
            <a:lstStyle/>
            <a:p>
              <a:pPr>
                <a:defRPr/>
              </a:pPr>
              <a:endParaRPr lang="id-ID"/>
            </a:p>
          </p:txBody>
        </p:sp>
        <p:sp>
          <p:nvSpPr>
            <p:cNvPr id="17" name="Freeform 18"/>
            <p:cNvSpPr>
              <a:spLocks noEditPoints="1"/>
            </p:cNvSpPr>
            <p:nvPr/>
          </p:nvSpPr>
          <p:spPr bwMode="auto">
            <a:xfrm flipH="1">
              <a:off x="4100245" y="4212755"/>
              <a:ext cx="1955865" cy="2655873"/>
            </a:xfrm>
            <a:custGeom>
              <a:avLst/>
              <a:gdLst>
                <a:gd name="T0" fmla="*/ 933 w 1279"/>
                <a:gd name="T1" fmla="*/ 988 h 1671"/>
                <a:gd name="T2" fmla="*/ 712 w 1279"/>
                <a:gd name="T3" fmla="*/ 933 h 1671"/>
                <a:gd name="T4" fmla="*/ 577 w 1279"/>
                <a:gd name="T5" fmla="*/ 1207 h 1671"/>
                <a:gd name="T6" fmla="*/ 303 w 1279"/>
                <a:gd name="T7" fmla="*/ 1336 h 1671"/>
                <a:gd name="T8" fmla="*/ 230 w 1279"/>
                <a:gd name="T9" fmla="*/ 517 h 1671"/>
                <a:gd name="T10" fmla="*/ 194 w 1279"/>
                <a:gd name="T11" fmla="*/ 505 h 1671"/>
                <a:gd name="T12" fmla="*/ 240 w 1279"/>
                <a:gd name="T13" fmla="*/ 498 h 1671"/>
                <a:gd name="T14" fmla="*/ 211 w 1279"/>
                <a:gd name="T15" fmla="*/ 486 h 1671"/>
                <a:gd name="T16" fmla="*/ 194 w 1279"/>
                <a:gd name="T17" fmla="*/ 481 h 1671"/>
                <a:gd name="T18" fmla="*/ 192 w 1279"/>
                <a:gd name="T19" fmla="*/ 432 h 1671"/>
                <a:gd name="T20" fmla="*/ 182 w 1279"/>
                <a:gd name="T21" fmla="*/ 427 h 1671"/>
                <a:gd name="T22" fmla="*/ 204 w 1279"/>
                <a:gd name="T23" fmla="*/ 425 h 1671"/>
                <a:gd name="T24" fmla="*/ 218 w 1279"/>
                <a:gd name="T25" fmla="*/ 425 h 1671"/>
                <a:gd name="T26" fmla="*/ 233 w 1279"/>
                <a:gd name="T27" fmla="*/ 418 h 1671"/>
                <a:gd name="T28" fmla="*/ 235 w 1279"/>
                <a:gd name="T29" fmla="*/ 410 h 1671"/>
                <a:gd name="T30" fmla="*/ 189 w 1279"/>
                <a:gd name="T31" fmla="*/ 398 h 1671"/>
                <a:gd name="T32" fmla="*/ 172 w 1279"/>
                <a:gd name="T33" fmla="*/ 379 h 1671"/>
                <a:gd name="T34" fmla="*/ 168 w 1279"/>
                <a:gd name="T35" fmla="*/ 245 h 1671"/>
                <a:gd name="T36" fmla="*/ 163 w 1279"/>
                <a:gd name="T37" fmla="*/ 146 h 1671"/>
                <a:gd name="T38" fmla="*/ 158 w 1279"/>
                <a:gd name="T39" fmla="*/ 63 h 1671"/>
                <a:gd name="T40" fmla="*/ 155 w 1279"/>
                <a:gd name="T41" fmla="*/ 0 h 1671"/>
                <a:gd name="T42" fmla="*/ 153 w 1279"/>
                <a:gd name="T43" fmla="*/ 0 h 1671"/>
                <a:gd name="T44" fmla="*/ 151 w 1279"/>
                <a:gd name="T45" fmla="*/ 65 h 1671"/>
                <a:gd name="T46" fmla="*/ 148 w 1279"/>
                <a:gd name="T47" fmla="*/ 146 h 1671"/>
                <a:gd name="T48" fmla="*/ 146 w 1279"/>
                <a:gd name="T49" fmla="*/ 374 h 1671"/>
                <a:gd name="T50" fmla="*/ 138 w 1279"/>
                <a:gd name="T51" fmla="*/ 386 h 1671"/>
                <a:gd name="T52" fmla="*/ 117 w 1279"/>
                <a:gd name="T53" fmla="*/ 401 h 1671"/>
                <a:gd name="T54" fmla="*/ 80 w 1279"/>
                <a:gd name="T55" fmla="*/ 418 h 1671"/>
                <a:gd name="T56" fmla="*/ 95 w 1279"/>
                <a:gd name="T57" fmla="*/ 425 h 1671"/>
                <a:gd name="T58" fmla="*/ 112 w 1279"/>
                <a:gd name="T59" fmla="*/ 427 h 1671"/>
                <a:gd name="T60" fmla="*/ 129 w 1279"/>
                <a:gd name="T61" fmla="*/ 427 h 1671"/>
                <a:gd name="T62" fmla="*/ 119 w 1279"/>
                <a:gd name="T63" fmla="*/ 439 h 1671"/>
                <a:gd name="T64" fmla="*/ 121 w 1279"/>
                <a:gd name="T65" fmla="*/ 481 h 1671"/>
                <a:gd name="T66" fmla="*/ 100 w 1279"/>
                <a:gd name="T67" fmla="*/ 486 h 1671"/>
                <a:gd name="T68" fmla="*/ 75 w 1279"/>
                <a:gd name="T69" fmla="*/ 498 h 1671"/>
                <a:gd name="T70" fmla="*/ 121 w 1279"/>
                <a:gd name="T71" fmla="*/ 507 h 1671"/>
                <a:gd name="T72" fmla="*/ 85 w 1279"/>
                <a:gd name="T73" fmla="*/ 520 h 1671"/>
                <a:gd name="T74" fmla="*/ 27 w 1279"/>
                <a:gd name="T75" fmla="*/ 1333 h 1671"/>
                <a:gd name="T76" fmla="*/ 126 w 1279"/>
                <a:gd name="T77" fmla="*/ 498 h 1671"/>
                <a:gd name="T78" fmla="*/ 121 w 1279"/>
                <a:gd name="T79" fmla="*/ 498 h 1671"/>
                <a:gd name="T80" fmla="*/ 121 w 1279"/>
                <a:gd name="T81" fmla="*/ 568 h 1671"/>
                <a:gd name="T82" fmla="*/ 119 w 1279"/>
                <a:gd name="T83" fmla="*/ 656 h 1671"/>
                <a:gd name="T84" fmla="*/ 138 w 1279"/>
                <a:gd name="T85" fmla="*/ 799 h 1671"/>
                <a:gd name="T86" fmla="*/ 124 w 1279"/>
                <a:gd name="T87" fmla="*/ 814 h 1671"/>
                <a:gd name="T88" fmla="*/ 119 w 1279"/>
                <a:gd name="T89" fmla="*/ 937 h 1671"/>
                <a:gd name="T90" fmla="*/ 141 w 1279"/>
                <a:gd name="T91" fmla="*/ 1071 h 1671"/>
                <a:gd name="T92" fmla="*/ 121 w 1279"/>
                <a:gd name="T93" fmla="*/ 1188 h 1671"/>
                <a:gd name="T94" fmla="*/ 129 w 1279"/>
                <a:gd name="T95" fmla="*/ 1185 h 1671"/>
                <a:gd name="T96" fmla="*/ 182 w 1279"/>
                <a:gd name="T97" fmla="*/ 656 h 1671"/>
                <a:gd name="T98" fmla="*/ 189 w 1279"/>
                <a:gd name="T99" fmla="*/ 799 h 1671"/>
                <a:gd name="T100" fmla="*/ 199 w 1279"/>
                <a:gd name="T101" fmla="*/ 937 h 1671"/>
                <a:gd name="T102" fmla="*/ 199 w 1279"/>
                <a:gd name="T103" fmla="*/ 957 h 1671"/>
                <a:gd name="T104" fmla="*/ 184 w 1279"/>
                <a:gd name="T105" fmla="*/ 1185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 h="1671">
                  <a:moveTo>
                    <a:pt x="1279" y="1154"/>
                  </a:moveTo>
                  <a:lnTo>
                    <a:pt x="1182" y="1178"/>
                  </a:lnTo>
                  <a:lnTo>
                    <a:pt x="1100" y="1212"/>
                  </a:lnTo>
                  <a:lnTo>
                    <a:pt x="1063" y="1212"/>
                  </a:lnTo>
                  <a:lnTo>
                    <a:pt x="1063" y="988"/>
                  </a:lnTo>
                  <a:lnTo>
                    <a:pt x="933" y="988"/>
                  </a:lnTo>
                  <a:lnTo>
                    <a:pt x="933" y="933"/>
                  </a:lnTo>
                  <a:lnTo>
                    <a:pt x="894" y="933"/>
                  </a:lnTo>
                  <a:lnTo>
                    <a:pt x="894" y="877"/>
                  </a:lnTo>
                  <a:lnTo>
                    <a:pt x="783" y="877"/>
                  </a:lnTo>
                  <a:lnTo>
                    <a:pt x="783" y="933"/>
                  </a:lnTo>
                  <a:lnTo>
                    <a:pt x="712" y="933"/>
                  </a:lnTo>
                  <a:lnTo>
                    <a:pt x="712" y="988"/>
                  </a:lnTo>
                  <a:lnTo>
                    <a:pt x="671" y="988"/>
                  </a:lnTo>
                  <a:lnTo>
                    <a:pt x="671" y="1183"/>
                  </a:lnTo>
                  <a:lnTo>
                    <a:pt x="659" y="1180"/>
                  </a:lnTo>
                  <a:lnTo>
                    <a:pt x="618" y="1188"/>
                  </a:lnTo>
                  <a:lnTo>
                    <a:pt x="577" y="1207"/>
                  </a:lnTo>
                  <a:lnTo>
                    <a:pt x="543" y="1236"/>
                  </a:lnTo>
                  <a:lnTo>
                    <a:pt x="519" y="1275"/>
                  </a:lnTo>
                  <a:lnTo>
                    <a:pt x="506" y="1309"/>
                  </a:lnTo>
                  <a:lnTo>
                    <a:pt x="315" y="1309"/>
                  </a:lnTo>
                  <a:lnTo>
                    <a:pt x="303" y="1314"/>
                  </a:lnTo>
                  <a:lnTo>
                    <a:pt x="303" y="1336"/>
                  </a:lnTo>
                  <a:lnTo>
                    <a:pt x="247" y="1333"/>
                  </a:lnTo>
                  <a:lnTo>
                    <a:pt x="243" y="520"/>
                  </a:lnTo>
                  <a:lnTo>
                    <a:pt x="243" y="520"/>
                  </a:lnTo>
                  <a:lnTo>
                    <a:pt x="240" y="520"/>
                  </a:lnTo>
                  <a:lnTo>
                    <a:pt x="235" y="517"/>
                  </a:lnTo>
                  <a:lnTo>
                    <a:pt x="230" y="517"/>
                  </a:lnTo>
                  <a:lnTo>
                    <a:pt x="230" y="517"/>
                  </a:lnTo>
                  <a:lnTo>
                    <a:pt x="230" y="510"/>
                  </a:lnTo>
                  <a:lnTo>
                    <a:pt x="228" y="507"/>
                  </a:lnTo>
                  <a:lnTo>
                    <a:pt x="221" y="507"/>
                  </a:lnTo>
                  <a:lnTo>
                    <a:pt x="209" y="507"/>
                  </a:lnTo>
                  <a:lnTo>
                    <a:pt x="194" y="505"/>
                  </a:lnTo>
                  <a:lnTo>
                    <a:pt x="184" y="505"/>
                  </a:lnTo>
                  <a:lnTo>
                    <a:pt x="184" y="500"/>
                  </a:lnTo>
                  <a:lnTo>
                    <a:pt x="192" y="500"/>
                  </a:lnTo>
                  <a:lnTo>
                    <a:pt x="211" y="500"/>
                  </a:lnTo>
                  <a:lnTo>
                    <a:pt x="228" y="498"/>
                  </a:lnTo>
                  <a:lnTo>
                    <a:pt x="240" y="498"/>
                  </a:lnTo>
                  <a:lnTo>
                    <a:pt x="247" y="495"/>
                  </a:lnTo>
                  <a:lnTo>
                    <a:pt x="247" y="493"/>
                  </a:lnTo>
                  <a:lnTo>
                    <a:pt x="247" y="490"/>
                  </a:lnTo>
                  <a:lnTo>
                    <a:pt x="240" y="488"/>
                  </a:lnTo>
                  <a:lnTo>
                    <a:pt x="228" y="486"/>
                  </a:lnTo>
                  <a:lnTo>
                    <a:pt x="211" y="486"/>
                  </a:lnTo>
                  <a:lnTo>
                    <a:pt x="189" y="486"/>
                  </a:lnTo>
                  <a:lnTo>
                    <a:pt x="184" y="486"/>
                  </a:lnTo>
                  <a:lnTo>
                    <a:pt x="184" y="483"/>
                  </a:lnTo>
                  <a:lnTo>
                    <a:pt x="187" y="483"/>
                  </a:lnTo>
                  <a:lnTo>
                    <a:pt x="192" y="481"/>
                  </a:lnTo>
                  <a:lnTo>
                    <a:pt x="194" y="481"/>
                  </a:lnTo>
                  <a:lnTo>
                    <a:pt x="194" y="478"/>
                  </a:lnTo>
                  <a:lnTo>
                    <a:pt x="194" y="469"/>
                  </a:lnTo>
                  <a:lnTo>
                    <a:pt x="192" y="459"/>
                  </a:lnTo>
                  <a:lnTo>
                    <a:pt x="192" y="449"/>
                  </a:lnTo>
                  <a:lnTo>
                    <a:pt x="192" y="439"/>
                  </a:lnTo>
                  <a:lnTo>
                    <a:pt x="192" y="432"/>
                  </a:lnTo>
                  <a:lnTo>
                    <a:pt x="192" y="430"/>
                  </a:lnTo>
                  <a:lnTo>
                    <a:pt x="192" y="430"/>
                  </a:lnTo>
                  <a:lnTo>
                    <a:pt x="189" y="427"/>
                  </a:lnTo>
                  <a:lnTo>
                    <a:pt x="184" y="427"/>
                  </a:lnTo>
                  <a:lnTo>
                    <a:pt x="182" y="427"/>
                  </a:lnTo>
                  <a:lnTo>
                    <a:pt x="182" y="427"/>
                  </a:lnTo>
                  <a:lnTo>
                    <a:pt x="184" y="427"/>
                  </a:lnTo>
                  <a:lnTo>
                    <a:pt x="189" y="427"/>
                  </a:lnTo>
                  <a:lnTo>
                    <a:pt x="189" y="427"/>
                  </a:lnTo>
                  <a:lnTo>
                    <a:pt x="199" y="427"/>
                  </a:lnTo>
                  <a:lnTo>
                    <a:pt x="204" y="425"/>
                  </a:lnTo>
                  <a:lnTo>
                    <a:pt x="204" y="425"/>
                  </a:lnTo>
                  <a:lnTo>
                    <a:pt x="204" y="425"/>
                  </a:lnTo>
                  <a:lnTo>
                    <a:pt x="209" y="425"/>
                  </a:lnTo>
                  <a:lnTo>
                    <a:pt x="214" y="425"/>
                  </a:lnTo>
                  <a:lnTo>
                    <a:pt x="214" y="425"/>
                  </a:lnTo>
                  <a:lnTo>
                    <a:pt x="214" y="425"/>
                  </a:lnTo>
                  <a:lnTo>
                    <a:pt x="218" y="425"/>
                  </a:lnTo>
                  <a:lnTo>
                    <a:pt x="221" y="422"/>
                  </a:lnTo>
                  <a:lnTo>
                    <a:pt x="221" y="422"/>
                  </a:lnTo>
                  <a:lnTo>
                    <a:pt x="221" y="422"/>
                  </a:lnTo>
                  <a:lnTo>
                    <a:pt x="221" y="422"/>
                  </a:lnTo>
                  <a:lnTo>
                    <a:pt x="230" y="418"/>
                  </a:lnTo>
                  <a:lnTo>
                    <a:pt x="233" y="418"/>
                  </a:lnTo>
                  <a:lnTo>
                    <a:pt x="233" y="418"/>
                  </a:lnTo>
                  <a:lnTo>
                    <a:pt x="235" y="415"/>
                  </a:lnTo>
                  <a:lnTo>
                    <a:pt x="235" y="413"/>
                  </a:lnTo>
                  <a:lnTo>
                    <a:pt x="235" y="413"/>
                  </a:lnTo>
                  <a:lnTo>
                    <a:pt x="235" y="410"/>
                  </a:lnTo>
                  <a:lnTo>
                    <a:pt x="235" y="410"/>
                  </a:lnTo>
                  <a:lnTo>
                    <a:pt x="221" y="403"/>
                  </a:lnTo>
                  <a:lnTo>
                    <a:pt x="218" y="403"/>
                  </a:lnTo>
                  <a:lnTo>
                    <a:pt x="209" y="401"/>
                  </a:lnTo>
                  <a:lnTo>
                    <a:pt x="197" y="401"/>
                  </a:lnTo>
                  <a:lnTo>
                    <a:pt x="194" y="401"/>
                  </a:lnTo>
                  <a:lnTo>
                    <a:pt x="189" y="398"/>
                  </a:lnTo>
                  <a:lnTo>
                    <a:pt x="187" y="396"/>
                  </a:lnTo>
                  <a:lnTo>
                    <a:pt x="182" y="393"/>
                  </a:lnTo>
                  <a:lnTo>
                    <a:pt x="180" y="391"/>
                  </a:lnTo>
                  <a:lnTo>
                    <a:pt x="177" y="386"/>
                  </a:lnTo>
                  <a:lnTo>
                    <a:pt x="175" y="381"/>
                  </a:lnTo>
                  <a:lnTo>
                    <a:pt x="172" y="379"/>
                  </a:lnTo>
                  <a:lnTo>
                    <a:pt x="170" y="374"/>
                  </a:lnTo>
                  <a:lnTo>
                    <a:pt x="170" y="374"/>
                  </a:lnTo>
                  <a:lnTo>
                    <a:pt x="168" y="374"/>
                  </a:lnTo>
                  <a:lnTo>
                    <a:pt x="168" y="374"/>
                  </a:lnTo>
                  <a:lnTo>
                    <a:pt x="168" y="245"/>
                  </a:lnTo>
                  <a:lnTo>
                    <a:pt x="168" y="245"/>
                  </a:lnTo>
                  <a:lnTo>
                    <a:pt x="165" y="243"/>
                  </a:lnTo>
                  <a:lnTo>
                    <a:pt x="165" y="243"/>
                  </a:lnTo>
                  <a:lnTo>
                    <a:pt x="163" y="243"/>
                  </a:lnTo>
                  <a:lnTo>
                    <a:pt x="163" y="146"/>
                  </a:lnTo>
                  <a:lnTo>
                    <a:pt x="163" y="146"/>
                  </a:lnTo>
                  <a:lnTo>
                    <a:pt x="163" y="146"/>
                  </a:lnTo>
                  <a:lnTo>
                    <a:pt x="160" y="146"/>
                  </a:lnTo>
                  <a:lnTo>
                    <a:pt x="160" y="146"/>
                  </a:lnTo>
                  <a:lnTo>
                    <a:pt x="160" y="65"/>
                  </a:lnTo>
                  <a:lnTo>
                    <a:pt x="160" y="63"/>
                  </a:lnTo>
                  <a:lnTo>
                    <a:pt x="158" y="63"/>
                  </a:lnTo>
                  <a:lnTo>
                    <a:pt x="158" y="63"/>
                  </a:lnTo>
                  <a:lnTo>
                    <a:pt x="158" y="63"/>
                  </a:lnTo>
                  <a:lnTo>
                    <a:pt x="158" y="0"/>
                  </a:lnTo>
                  <a:lnTo>
                    <a:pt x="158" y="0"/>
                  </a:lnTo>
                  <a:lnTo>
                    <a:pt x="155" y="0"/>
                  </a:lnTo>
                  <a:lnTo>
                    <a:pt x="155" y="0"/>
                  </a:lnTo>
                  <a:lnTo>
                    <a:pt x="155" y="0"/>
                  </a:lnTo>
                  <a:lnTo>
                    <a:pt x="155" y="0"/>
                  </a:lnTo>
                  <a:lnTo>
                    <a:pt x="155" y="0"/>
                  </a:lnTo>
                  <a:lnTo>
                    <a:pt x="155" y="0"/>
                  </a:lnTo>
                  <a:lnTo>
                    <a:pt x="153" y="0"/>
                  </a:lnTo>
                  <a:lnTo>
                    <a:pt x="153" y="0"/>
                  </a:lnTo>
                  <a:lnTo>
                    <a:pt x="153" y="0"/>
                  </a:lnTo>
                  <a:lnTo>
                    <a:pt x="153" y="2"/>
                  </a:lnTo>
                  <a:lnTo>
                    <a:pt x="153" y="2"/>
                  </a:lnTo>
                  <a:lnTo>
                    <a:pt x="153" y="63"/>
                  </a:lnTo>
                  <a:lnTo>
                    <a:pt x="153" y="63"/>
                  </a:lnTo>
                  <a:lnTo>
                    <a:pt x="153" y="63"/>
                  </a:lnTo>
                  <a:lnTo>
                    <a:pt x="151" y="65"/>
                  </a:lnTo>
                  <a:lnTo>
                    <a:pt x="151" y="65"/>
                  </a:lnTo>
                  <a:lnTo>
                    <a:pt x="151" y="65"/>
                  </a:lnTo>
                  <a:lnTo>
                    <a:pt x="151" y="146"/>
                  </a:lnTo>
                  <a:lnTo>
                    <a:pt x="151" y="146"/>
                  </a:lnTo>
                  <a:lnTo>
                    <a:pt x="151" y="146"/>
                  </a:lnTo>
                  <a:lnTo>
                    <a:pt x="148" y="146"/>
                  </a:lnTo>
                  <a:lnTo>
                    <a:pt x="148" y="146"/>
                  </a:lnTo>
                  <a:lnTo>
                    <a:pt x="148" y="243"/>
                  </a:lnTo>
                  <a:lnTo>
                    <a:pt x="148" y="243"/>
                  </a:lnTo>
                  <a:lnTo>
                    <a:pt x="146" y="245"/>
                  </a:lnTo>
                  <a:lnTo>
                    <a:pt x="146" y="245"/>
                  </a:lnTo>
                  <a:lnTo>
                    <a:pt x="146" y="374"/>
                  </a:lnTo>
                  <a:lnTo>
                    <a:pt x="146" y="374"/>
                  </a:lnTo>
                  <a:lnTo>
                    <a:pt x="143" y="374"/>
                  </a:lnTo>
                  <a:lnTo>
                    <a:pt x="143" y="374"/>
                  </a:lnTo>
                  <a:lnTo>
                    <a:pt x="141" y="379"/>
                  </a:lnTo>
                  <a:lnTo>
                    <a:pt x="141" y="384"/>
                  </a:lnTo>
                  <a:lnTo>
                    <a:pt x="138" y="386"/>
                  </a:lnTo>
                  <a:lnTo>
                    <a:pt x="136" y="391"/>
                  </a:lnTo>
                  <a:lnTo>
                    <a:pt x="131" y="393"/>
                  </a:lnTo>
                  <a:lnTo>
                    <a:pt x="129" y="396"/>
                  </a:lnTo>
                  <a:lnTo>
                    <a:pt x="124" y="398"/>
                  </a:lnTo>
                  <a:lnTo>
                    <a:pt x="121" y="401"/>
                  </a:lnTo>
                  <a:lnTo>
                    <a:pt x="117" y="401"/>
                  </a:lnTo>
                  <a:lnTo>
                    <a:pt x="105" y="403"/>
                  </a:lnTo>
                  <a:lnTo>
                    <a:pt x="97" y="403"/>
                  </a:lnTo>
                  <a:lnTo>
                    <a:pt x="92" y="405"/>
                  </a:lnTo>
                  <a:lnTo>
                    <a:pt x="80" y="413"/>
                  </a:lnTo>
                  <a:lnTo>
                    <a:pt x="80" y="413"/>
                  </a:lnTo>
                  <a:lnTo>
                    <a:pt x="80" y="418"/>
                  </a:lnTo>
                  <a:lnTo>
                    <a:pt x="80" y="418"/>
                  </a:lnTo>
                  <a:lnTo>
                    <a:pt x="80" y="420"/>
                  </a:lnTo>
                  <a:lnTo>
                    <a:pt x="85" y="420"/>
                  </a:lnTo>
                  <a:lnTo>
                    <a:pt x="95" y="425"/>
                  </a:lnTo>
                  <a:lnTo>
                    <a:pt x="95" y="425"/>
                  </a:lnTo>
                  <a:lnTo>
                    <a:pt x="95" y="425"/>
                  </a:lnTo>
                  <a:lnTo>
                    <a:pt x="100" y="425"/>
                  </a:lnTo>
                  <a:lnTo>
                    <a:pt x="100" y="425"/>
                  </a:lnTo>
                  <a:lnTo>
                    <a:pt x="102" y="425"/>
                  </a:lnTo>
                  <a:lnTo>
                    <a:pt x="102" y="425"/>
                  </a:lnTo>
                  <a:lnTo>
                    <a:pt x="107" y="427"/>
                  </a:lnTo>
                  <a:lnTo>
                    <a:pt x="112" y="427"/>
                  </a:lnTo>
                  <a:lnTo>
                    <a:pt x="112" y="427"/>
                  </a:lnTo>
                  <a:lnTo>
                    <a:pt x="119" y="427"/>
                  </a:lnTo>
                  <a:lnTo>
                    <a:pt x="124" y="427"/>
                  </a:lnTo>
                  <a:lnTo>
                    <a:pt x="124" y="427"/>
                  </a:lnTo>
                  <a:lnTo>
                    <a:pt x="124" y="427"/>
                  </a:lnTo>
                  <a:lnTo>
                    <a:pt x="129" y="427"/>
                  </a:lnTo>
                  <a:lnTo>
                    <a:pt x="129" y="427"/>
                  </a:lnTo>
                  <a:lnTo>
                    <a:pt x="126" y="430"/>
                  </a:lnTo>
                  <a:lnTo>
                    <a:pt x="121" y="430"/>
                  </a:lnTo>
                  <a:lnTo>
                    <a:pt x="119" y="430"/>
                  </a:lnTo>
                  <a:lnTo>
                    <a:pt x="119" y="432"/>
                  </a:lnTo>
                  <a:lnTo>
                    <a:pt x="119" y="439"/>
                  </a:lnTo>
                  <a:lnTo>
                    <a:pt x="119" y="449"/>
                  </a:lnTo>
                  <a:lnTo>
                    <a:pt x="119" y="459"/>
                  </a:lnTo>
                  <a:lnTo>
                    <a:pt x="119" y="469"/>
                  </a:lnTo>
                  <a:lnTo>
                    <a:pt x="119" y="478"/>
                  </a:lnTo>
                  <a:lnTo>
                    <a:pt x="119" y="481"/>
                  </a:lnTo>
                  <a:lnTo>
                    <a:pt x="121" y="481"/>
                  </a:lnTo>
                  <a:lnTo>
                    <a:pt x="124" y="483"/>
                  </a:lnTo>
                  <a:lnTo>
                    <a:pt x="129" y="483"/>
                  </a:lnTo>
                  <a:lnTo>
                    <a:pt x="131" y="483"/>
                  </a:lnTo>
                  <a:lnTo>
                    <a:pt x="131" y="486"/>
                  </a:lnTo>
                  <a:lnTo>
                    <a:pt x="119" y="486"/>
                  </a:lnTo>
                  <a:lnTo>
                    <a:pt x="100" y="486"/>
                  </a:lnTo>
                  <a:lnTo>
                    <a:pt x="83" y="488"/>
                  </a:lnTo>
                  <a:lnTo>
                    <a:pt x="73" y="490"/>
                  </a:lnTo>
                  <a:lnTo>
                    <a:pt x="66" y="490"/>
                  </a:lnTo>
                  <a:lnTo>
                    <a:pt x="66" y="495"/>
                  </a:lnTo>
                  <a:lnTo>
                    <a:pt x="68" y="498"/>
                  </a:lnTo>
                  <a:lnTo>
                    <a:pt x="75" y="498"/>
                  </a:lnTo>
                  <a:lnTo>
                    <a:pt x="88" y="500"/>
                  </a:lnTo>
                  <a:lnTo>
                    <a:pt x="105" y="500"/>
                  </a:lnTo>
                  <a:lnTo>
                    <a:pt x="124" y="500"/>
                  </a:lnTo>
                  <a:lnTo>
                    <a:pt x="131" y="500"/>
                  </a:lnTo>
                  <a:lnTo>
                    <a:pt x="131" y="505"/>
                  </a:lnTo>
                  <a:lnTo>
                    <a:pt x="121" y="507"/>
                  </a:lnTo>
                  <a:lnTo>
                    <a:pt x="107" y="507"/>
                  </a:lnTo>
                  <a:lnTo>
                    <a:pt x="95" y="507"/>
                  </a:lnTo>
                  <a:lnTo>
                    <a:pt x="88" y="510"/>
                  </a:lnTo>
                  <a:lnTo>
                    <a:pt x="88" y="510"/>
                  </a:lnTo>
                  <a:lnTo>
                    <a:pt x="88" y="520"/>
                  </a:lnTo>
                  <a:lnTo>
                    <a:pt x="85" y="520"/>
                  </a:lnTo>
                  <a:lnTo>
                    <a:pt x="80" y="520"/>
                  </a:lnTo>
                  <a:lnTo>
                    <a:pt x="75" y="520"/>
                  </a:lnTo>
                  <a:lnTo>
                    <a:pt x="73" y="520"/>
                  </a:lnTo>
                  <a:lnTo>
                    <a:pt x="73" y="520"/>
                  </a:lnTo>
                  <a:lnTo>
                    <a:pt x="78" y="1331"/>
                  </a:lnTo>
                  <a:lnTo>
                    <a:pt x="27" y="1333"/>
                  </a:lnTo>
                  <a:lnTo>
                    <a:pt x="27" y="1350"/>
                  </a:lnTo>
                  <a:lnTo>
                    <a:pt x="0" y="1353"/>
                  </a:lnTo>
                  <a:lnTo>
                    <a:pt x="0" y="1671"/>
                  </a:lnTo>
                  <a:lnTo>
                    <a:pt x="1279" y="1671"/>
                  </a:lnTo>
                  <a:lnTo>
                    <a:pt x="1279" y="1154"/>
                  </a:lnTo>
                  <a:close/>
                  <a:moveTo>
                    <a:pt x="126" y="498"/>
                  </a:moveTo>
                  <a:lnTo>
                    <a:pt x="124" y="498"/>
                  </a:lnTo>
                  <a:lnTo>
                    <a:pt x="121" y="498"/>
                  </a:lnTo>
                  <a:lnTo>
                    <a:pt x="119" y="498"/>
                  </a:lnTo>
                  <a:lnTo>
                    <a:pt x="117" y="498"/>
                  </a:lnTo>
                  <a:lnTo>
                    <a:pt x="119" y="498"/>
                  </a:lnTo>
                  <a:lnTo>
                    <a:pt x="121" y="498"/>
                  </a:lnTo>
                  <a:lnTo>
                    <a:pt x="124" y="498"/>
                  </a:lnTo>
                  <a:lnTo>
                    <a:pt x="126" y="498"/>
                  </a:lnTo>
                  <a:lnTo>
                    <a:pt x="131" y="498"/>
                  </a:lnTo>
                  <a:lnTo>
                    <a:pt x="126" y="498"/>
                  </a:lnTo>
                  <a:close/>
                  <a:moveTo>
                    <a:pt x="117" y="568"/>
                  </a:moveTo>
                  <a:lnTo>
                    <a:pt x="121" y="568"/>
                  </a:lnTo>
                  <a:lnTo>
                    <a:pt x="131" y="568"/>
                  </a:lnTo>
                  <a:lnTo>
                    <a:pt x="138" y="568"/>
                  </a:lnTo>
                  <a:lnTo>
                    <a:pt x="138" y="656"/>
                  </a:lnTo>
                  <a:lnTo>
                    <a:pt x="134" y="656"/>
                  </a:lnTo>
                  <a:lnTo>
                    <a:pt x="124" y="656"/>
                  </a:lnTo>
                  <a:lnTo>
                    <a:pt x="119" y="656"/>
                  </a:lnTo>
                  <a:lnTo>
                    <a:pt x="117" y="568"/>
                  </a:lnTo>
                  <a:close/>
                  <a:moveTo>
                    <a:pt x="119" y="673"/>
                  </a:moveTo>
                  <a:lnTo>
                    <a:pt x="126" y="673"/>
                  </a:lnTo>
                  <a:lnTo>
                    <a:pt x="136" y="673"/>
                  </a:lnTo>
                  <a:lnTo>
                    <a:pt x="138" y="673"/>
                  </a:lnTo>
                  <a:lnTo>
                    <a:pt x="138" y="799"/>
                  </a:lnTo>
                  <a:lnTo>
                    <a:pt x="136" y="799"/>
                  </a:lnTo>
                  <a:lnTo>
                    <a:pt x="126" y="799"/>
                  </a:lnTo>
                  <a:lnTo>
                    <a:pt x="119" y="799"/>
                  </a:lnTo>
                  <a:lnTo>
                    <a:pt x="119" y="673"/>
                  </a:lnTo>
                  <a:close/>
                  <a:moveTo>
                    <a:pt x="119" y="814"/>
                  </a:moveTo>
                  <a:lnTo>
                    <a:pt x="124" y="814"/>
                  </a:lnTo>
                  <a:lnTo>
                    <a:pt x="136" y="814"/>
                  </a:lnTo>
                  <a:lnTo>
                    <a:pt x="141" y="814"/>
                  </a:lnTo>
                  <a:lnTo>
                    <a:pt x="141" y="937"/>
                  </a:lnTo>
                  <a:lnTo>
                    <a:pt x="136" y="937"/>
                  </a:lnTo>
                  <a:lnTo>
                    <a:pt x="129" y="937"/>
                  </a:lnTo>
                  <a:lnTo>
                    <a:pt x="119" y="937"/>
                  </a:lnTo>
                  <a:lnTo>
                    <a:pt x="119" y="814"/>
                  </a:lnTo>
                  <a:close/>
                  <a:moveTo>
                    <a:pt x="119" y="957"/>
                  </a:moveTo>
                  <a:lnTo>
                    <a:pt x="126" y="957"/>
                  </a:lnTo>
                  <a:lnTo>
                    <a:pt x="136" y="957"/>
                  </a:lnTo>
                  <a:lnTo>
                    <a:pt x="141" y="957"/>
                  </a:lnTo>
                  <a:lnTo>
                    <a:pt x="141" y="1071"/>
                  </a:lnTo>
                  <a:lnTo>
                    <a:pt x="138" y="1071"/>
                  </a:lnTo>
                  <a:lnTo>
                    <a:pt x="129" y="1071"/>
                  </a:lnTo>
                  <a:lnTo>
                    <a:pt x="121" y="1073"/>
                  </a:lnTo>
                  <a:lnTo>
                    <a:pt x="119" y="957"/>
                  </a:lnTo>
                  <a:close/>
                  <a:moveTo>
                    <a:pt x="129" y="1185"/>
                  </a:moveTo>
                  <a:lnTo>
                    <a:pt x="121" y="1188"/>
                  </a:lnTo>
                  <a:lnTo>
                    <a:pt x="121" y="1095"/>
                  </a:lnTo>
                  <a:lnTo>
                    <a:pt x="126" y="1095"/>
                  </a:lnTo>
                  <a:lnTo>
                    <a:pt x="136" y="1095"/>
                  </a:lnTo>
                  <a:lnTo>
                    <a:pt x="141" y="1095"/>
                  </a:lnTo>
                  <a:lnTo>
                    <a:pt x="141" y="1185"/>
                  </a:lnTo>
                  <a:lnTo>
                    <a:pt x="129" y="1185"/>
                  </a:lnTo>
                  <a:close/>
                  <a:moveTo>
                    <a:pt x="182" y="568"/>
                  </a:moveTo>
                  <a:lnTo>
                    <a:pt x="189" y="568"/>
                  </a:lnTo>
                  <a:lnTo>
                    <a:pt x="197" y="568"/>
                  </a:lnTo>
                  <a:lnTo>
                    <a:pt x="197" y="656"/>
                  </a:lnTo>
                  <a:lnTo>
                    <a:pt x="194" y="656"/>
                  </a:lnTo>
                  <a:lnTo>
                    <a:pt x="182" y="656"/>
                  </a:lnTo>
                  <a:lnTo>
                    <a:pt x="182" y="568"/>
                  </a:lnTo>
                  <a:close/>
                  <a:moveTo>
                    <a:pt x="182" y="673"/>
                  </a:moveTo>
                  <a:lnTo>
                    <a:pt x="189" y="673"/>
                  </a:lnTo>
                  <a:lnTo>
                    <a:pt x="197" y="673"/>
                  </a:lnTo>
                  <a:lnTo>
                    <a:pt x="199" y="799"/>
                  </a:lnTo>
                  <a:lnTo>
                    <a:pt x="189" y="799"/>
                  </a:lnTo>
                  <a:lnTo>
                    <a:pt x="182" y="799"/>
                  </a:lnTo>
                  <a:lnTo>
                    <a:pt x="182" y="673"/>
                  </a:lnTo>
                  <a:close/>
                  <a:moveTo>
                    <a:pt x="182" y="814"/>
                  </a:moveTo>
                  <a:lnTo>
                    <a:pt x="194" y="814"/>
                  </a:lnTo>
                  <a:lnTo>
                    <a:pt x="199" y="814"/>
                  </a:lnTo>
                  <a:lnTo>
                    <a:pt x="199" y="937"/>
                  </a:lnTo>
                  <a:lnTo>
                    <a:pt x="192" y="937"/>
                  </a:lnTo>
                  <a:lnTo>
                    <a:pt x="184" y="937"/>
                  </a:lnTo>
                  <a:lnTo>
                    <a:pt x="182" y="814"/>
                  </a:lnTo>
                  <a:close/>
                  <a:moveTo>
                    <a:pt x="184" y="957"/>
                  </a:moveTo>
                  <a:lnTo>
                    <a:pt x="194" y="957"/>
                  </a:lnTo>
                  <a:lnTo>
                    <a:pt x="199" y="957"/>
                  </a:lnTo>
                  <a:lnTo>
                    <a:pt x="199" y="1071"/>
                  </a:lnTo>
                  <a:lnTo>
                    <a:pt x="192" y="1071"/>
                  </a:lnTo>
                  <a:lnTo>
                    <a:pt x="184" y="1071"/>
                  </a:lnTo>
                  <a:lnTo>
                    <a:pt x="184" y="957"/>
                  </a:lnTo>
                  <a:close/>
                  <a:moveTo>
                    <a:pt x="199" y="1188"/>
                  </a:moveTo>
                  <a:lnTo>
                    <a:pt x="184" y="1185"/>
                  </a:lnTo>
                  <a:lnTo>
                    <a:pt x="184" y="1098"/>
                  </a:lnTo>
                  <a:lnTo>
                    <a:pt x="197" y="1098"/>
                  </a:lnTo>
                  <a:lnTo>
                    <a:pt x="199" y="1098"/>
                  </a:lnTo>
                  <a:lnTo>
                    <a:pt x="201" y="1188"/>
                  </a:lnTo>
                  <a:lnTo>
                    <a:pt x="199" y="1188"/>
                  </a:lnTo>
                  <a:close/>
                </a:path>
              </a:pathLst>
            </a:custGeom>
            <a:solidFill>
              <a:schemeClr val="bg1">
                <a:lumMod val="85000"/>
                <a:alpha val="50000"/>
              </a:schemeClr>
            </a:solidFill>
            <a:ln>
              <a:noFill/>
            </a:ln>
          </p:spPr>
          <p:txBody>
            <a:bodyPr/>
            <a:lstStyle/>
            <a:p>
              <a:pPr>
                <a:defRPr/>
              </a:pPr>
              <a:endParaRPr lang="id-ID"/>
            </a:p>
          </p:txBody>
        </p:sp>
        <p:sp>
          <p:nvSpPr>
            <p:cNvPr id="18" name="Freeform 15"/>
            <p:cNvSpPr/>
            <p:nvPr/>
          </p:nvSpPr>
          <p:spPr bwMode="auto">
            <a:xfrm flipH="1">
              <a:off x="2045952" y="4973164"/>
              <a:ext cx="2054293" cy="1895464"/>
            </a:xfrm>
            <a:custGeom>
              <a:avLst/>
              <a:gdLst>
                <a:gd name="connsiteX0" fmla="*/ 0 w 2047980"/>
                <a:gd name="connsiteY0" fmla="*/ 485126 h 1895615"/>
                <a:gd name="connsiteX1" fmla="*/ 0 w 2047980"/>
                <a:gd name="connsiteY1" fmla="*/ 907963 h 1895615"/>
                <a:gd name="connsiteX2" fmla="*/ 3424 w 2047980"/>
                <a:gd name="connsiteY2" fmla="*/ 579966 h 1895615"/>
                <a:gd name="connsiteX3" fmla="*/ 6649 w 2047980"/>
                <a:gd name="connsiteY3" fmla="*/ 486218 h 1895615"/>
                <a:gd name="connsiteX4" fmla="*/ 1170821 w 2047980"/>
                <a:gd name="connsiteY4" fmla="*/ 0 h 1895615"/>
                <a:gd name="connsiteX5" fmla="*/ 806412 w 2047980"/>
                <a:gd name="connsiteY5" fmla="*/ 0 h 1895615"/>
                <a:gd name="connsiteX6" fmla="*/ 806412 w 2047980"/>
                <a:gd name="connsiteY6" fmla="*/ 50847 h 1895615"/>
                <a:gd name="connsiteX7" fmla="*/ 709667 w 2047980"/>
                <a:gd name="connsiteY7" fmla="*/ 50847 h 1895615"/>
                <a:gd name="connsiteX8" fmla="*/ 704830 w 2047980"/>
                <a:gd name="connsiteY8" fmla="*/ 1358551 h 1895615"/>
                <a:gd name="connsiteX9" fmla="*/ 693543 w 2047980"/>
                <a:gd name="connsiteY9" fmla="*/ 1347428 h 1895615"/>
                <a:gd name="connsiteX10" fmla="*/ 693543 w 2047980"/>
                <a:gd name="connsiteY10" fmla="*/ 1328361 h 1895615"/>
                <a:gd name="connsiteX11" fmla="*/ 690318 w 2047980"/>
                <a:gd name="connsiteY11" fmla="*/ 1185355 h 1895615"/>
                <a:gd name="connsiteX12" fmla="*/ 690318 w 2047980"/>
                <a:gd name="connsiteY12" fmla="*/ 1174233 h 1895615"/>
                <a:gd name="connsiteX13" fmla="*/ 682256 w 2047980"/>
                <a:gd name="connsiteY13" fmla="*/ 1174233 h 1895615"/>
                <a:gd name="connsiteX14" fmla="*/ 679031 w 2047980"/>
                <a:gd name="connsiteY14" fmla="*/ 1174233 h 1895615"/>
                <a:gd name="connsiteX15" fmla="*/ 679031 w 2047980"/>
                <a:gd name="connsiteY15" fmla="*/ 1185355 h 1895615"/>
                <a:gd name="connsiteX16" fmla="*/ 679031 w 2047980"/>
                <a:gd name="connsiteY16" fmla="*/ 1204423 h 1895615"/>
                <a:gd name="connsiteX17" fmla="*/ 638720 w 2047980"/>
                <a:gd name="connsiteY17" fmla="*/ 1204423 h 1895615"/>
                <a:gd name="connsiteX18" fmla="*/ 638720 w 2047980"/>
                <a:gd name="connsiteY18" fmla="*/ 1201245 h 1895615"/>
                <a:gd name="connsiteX19" fmla="*/ 630658 w 2047980"/>
                <a:gd name="connsiteY19" fmla="*/ 1185355 h 1895615"/>
                <a:gd name="connsiteX20" fmla="*/ 630658 w 2047980"/>
                <a:gd name="connsiteY20" fmla="*/ 1101141 h 1895615"/>
                <a:gd name="connsiteX21" fmla="*/ 619371 w 2047980"/>
                <a:gd name="connsiteY21" fmla="*/ 1074129 h 1895615"/>
                <a:gd name="connsiteX22" fmla="*/ 619371 w 2047980"/>
                <a:gd name="connsiteY22" fmla="*/ 988326 h 1895615"/>
                <a:gd name="connsiteX23" fmla="*/ 596797 w 2047980"/>
                <a:gd name="connsiteY23" fmla="*/ 891400 h 1895615"/>
                <a:gd name="connsiteX24" fmla="*/ 600022 w 2047980"/>
                <a:gd name="connsiteY24" fmla="*/ 891400 h 1895615"/>
                <a:gd name="connsiteX25" fmla="*/ 600022 w 2047980"/>
                <a:gd name="connsiteY25" fmla="*/ 869155 h 1895615"/>
                <a:gd name="connsiteX26" fmla="*/ 591960 w 2047980"/>
                <a:gd name="connsiteY26" fmla="*/ 869155 h 1895615"/>
                <a:gd name="connsiteX27" fmla="*/ 580673 w 2047980"/>
                <a:gd name="connsiteY27" fmla="*/ 869155 h 1895615"/>
                <a:gd name="connsiteX28" fmla="*/ 580673 w 2047980"/>
                <a:gd name="connsiteY28" fmla="*/ 880277 h 1895615"/>
                <a:gd name="connsiteX29" fmla="*/ 577448 w 2047980"/>
                <a:gd name="connsiteY29" fmla="*/ 880277 h 1895615"/>
                <a:gd name="connsiteX30" fmla="*/ 577448 w 2047980"/>
                <a:gd name="connsiteY30" fmla="*/ 904112 h 1895615"/>
                <a:gd name="connsiteX31" fmla="*/ 580673 w 2047980"/>
                <a:gd name="connsiteY31" fmla="*/ 904112 h 1895615"/>
                <a:gd name="connsiteX32" fmla="*/ 564549 w 2047980"/>
                <a:gd name="connsiteY32" fmla="*/ 969259 h 1895615"/>
                <a:gd name="connsiteX33" fmla="*/ 545199 w 2047980"/>
                <a:gd name="connsiteY33" fmla="*/ 764284 h 1895615"/>
                <a:gd name="connsiteX34" fmla="*/ 553262 w 2047980"/>
                <a:gd name="connsiteY34" fmla="*/ 764284 h 1895615"/>
                <a:gd name="connsiteX35" fmla="*/ 553262 w 2047980"/>
                <a:gd name="connsiteY35" fmla="*/ 761106 h 1895615"/>
                <a:gd name="connsiteX36" fmla="*/ 553262 w 2047980"/>
                <a:gd name="connsiteY36" fmla="*/ 745217 h 1895615"/>
                <a:gd name="connsiteX37" fmla="*/ 541975 w 2047980"/>
                <a:gd name="connsiteY37" fmla="*/ 745217 h 1895615"/>
                <a:gd name="connsiteX38" fmla="*/ 530688 w 2047980"/>
                <a:gd name="connsiteY38" fmla="*/ 591089 h 1895615"/>
                <a:gd name="connsiteX39" fmla="*/ 537137 w 2047980"/>
                <a:gd name="connsiteY39" fmla="*/ 591089 h 1895615"/>
                <a:gd name="connsiteX40" fmla="*/ 537137 w 2047980"/>
                <a:gd name="connsiteY40" fmla="*/ 552954 h 1895615"/>
                <a:gd name="connsiteX41" fmla="*/ 537137 w 2047980"/>
                <a:gd name="connsiteY41" fmla="*/ 490985 h 1895615"/>
                <a:gd name="connsiteX42" fmla="*/ 503276 w 2047980"/>
                <a:gd name="connsiteY42" fmla="*/ 490985 h 1895615"/>
                <a:gd name="connsiteX43" fmla="*/ 503276 w 2047980"/>
                <a:gd name="connsiteY43" fmla="*/ 552954 h 1895615"/>
                <a:gd name="connsiteX44" fmla="*/ 503276 w 2047980"/>
                <a:gd name="connsiteY44" fmla="*/ 591089 h 1895615"/>
                <a:gd name="connsiteX45" fmla="*/ 509726 w 2047980"/>
                <a:gd name="connsiteY45" fmla="*/ 591089 h 1895615"/>
                <a:gd name="connsiteX46" fmla="*/ 509726 w 2047980"/>
                <a:gd name="connsiteY46" fmla="*/ 594267 h 1895615"/>
                <a:gd name="connsiteX47" fmla="*/ 498439 w 2047980"/>
                <a:gd name="connsiteY47" fmla="*/ 745217 h 1895615"/>
                <a:gd name="connsiteX48" fmla="*/ 490377 w 2047980"/>
                <a:gd name="connsiteY48" fmla="*/ 745217 h 1895615"/>
                <a:gd name="connsiteX49" fmla="*/ 490377 w 2047980"/>
                <a:gd name="connsiteY49" fmla="*/ 749984 h 1895615"/>
                <a:gd name="connsiteX50" fmla="*/ 490377 w 2047980"/>
                <a:gd name="connsiteY50" fmla="*/ 761106 h 1895615"/>
                <a:gd name="connsiteX51" fmla="*/ 490377 w 2047980"/>
                <a:gd name="connsiteY51" fmla="*/ 764284 h 1895615"/>
                <a:gd name="connsiteX52" fmla="*/ 498439 w 2047980"/>
                <a:gd name="connsiteY52" fmla="*/ 764284 h 1895615"/>
                <a:gd name="connsiteX53" fmla="*/ 479090 w 2047980"/>
                <a:gd name="connsiteY53" fmla="*/ 969259 h 1895615"/>
                <a:gd name="connsiteX54" fmla="*/ 462966 w 2047980"/>
                <a:gd name="connsiteY54" fmla="*/ 899345 h 1895615"/>
                <a:gd name="connsiteX55" fmla="*/ 462966 w 2047980"/>
                <a:gd name="connsiteY55" fmla="*/ 891400 h 1895615"/>
                <a:gd name="connsiteX56" fmla="*/ 467803 w 2047980"/>
                <a:gd name="connsiteY56" fmla="*/ 891400 h 1895615"/>
                <a:gd name="connsiteX57" fmla="*/ 467803 w 2047980"/>
                <a:gd name="connsiteY57" fmla="*/ 869155 h 1895615"/>
                <a:gd name="connsiteX58" fmla="*/ 454904 w 2047980"/>
                <a:gd name="connsiteY58" fmla="*/ 869155 h 1895615"/>
                <a:gd name="connsiteX59" fmla="*/ 448454 w 2047980"/>
                <a:gd name="connsiteY59" fmla="*/ 869155 h 1895615"/>
                <a:gd name="connsiteX60" fmla="*/ 448454 w 2047980"/>
                <a:gd name="connsiteY60" fmla="*/ 880277 h 1895615"/>
                <a:gd name="connsiteX61" fmla="*/ 448454 w 2047980"/>
                <a:gd name="connsiteY61" fmla="*/ 904112 h 1895615"/>
                <a:gd name="connsiteX62" fmla="*/ 451679 w 2047980"/>
                <a:gd name="connsiteY62" fmla="*/ 904112 h 1895615"/>
                <a:gd name="connsiteX63" fmla="*/ 432330 w 2047980"/>
                <a:gd name="connsiteY63" fmla="*/ 988326 h 1895615"/>
                <a:gd name="connsiteX64" fmla="*/ 429105 w 2047980"/>
                <a:gd name="connsiteY64" fmla="*/ 996271 h 1895615"/>
                <a:gd name="connsiteX65" fmla="*/ 429105 w 2047980"/>
                <a:gd name="connsiteY65" fmla="*/ 1074129 h 1895615"/>
                <a:gd name="connsiteX66" fmla="*/ 421043 w 2047980"/>
                <a:gd name="connsiteY66" fmla="*/ 1101141 h 1895615"/>
                <a:gd name="connsiteX67" fmla="*/ 421043 w 2047980"/>
                <a:gd name="connsiteY67" fmla="*/ 1104319 h 1895615"/>
                <a:gd name="connsiteX68" fmla="*/ 421043 w 2047980"/>
                <a:gd name="connsiteY68" fmla="*/ 1185355 h 1895615"/>
                <a:gd name="connsiteX69" fmla="*/ 408143 w 2047980"/>
                <a:gd name="connsiteY69" fmla="*/ 1201245 h 1895615"/>
                <a:gd name="connsiteX70" fmla="*/ 408143 w 2047980"/>
                <a:gd name="connsiteY70" fmla="*/ 1204423 h 1895615"/>
                <a:gd name="connsiteX71" fmla="*/ 393631 w 2047980"/>
                <a:gd name="connsiteY71" fmla="*/ 1204423 h 1895615"/>
                <a:gd name="connsiteX72" fmla="*/ 393631 w 2047980"/>
                <a:gd name="connsiteY72" fmla="*/ 1188533 h 1895615"/>
                <a:gd name="connsiteX73" fmla="*/ 380732 w 2047980"/>
                <a:gd name="connsiteY73" fmla="*/ 1188533 h 1895615"/>
                <a:gd name="connsiteX74" fmla="*/ 380732 w 2047980"/>
                <a:gd name="connsiteY74" fmla="*/ 1131331 h 1895615"/>
                <a:gd name="connsiteX75" fmla="*/ 380732 w 2047980"/>
                <a:gd name="connsiteY75" fmla="*/ 1128153 h 1895615"/>
                <a:gd name="connsiteX76" fmla="*/ 374282 w 2047980"/>
                <a:gd name="connsiteY76" fmla="*/ 1128153 h 1895615"/>
                <a:gd name="connsiteX77" fmla="*/ 350096 w 2047980"/>
                <a:gd name="connsiteY77" fmla="*/ 912056 h 1895615"/>
                <a:gd name="connsiteX78" fmla="*/ 361383 w 2047980"/>
                <a:gd name="connsiteY78" fmla="*/ 912056 h 1895615"/>
                <a:gd name="connsiteX79" fmla="*/ 361383 w 2047980"/>
                <a:gd name="connsiteY79" fmla="*/ 853265 h 1895615"/>
                <a:gd name="connsiteX80" fmla="*/ 333972 w 2047980"/>
                <a:gd name="connsiteY80" fmla="*/ 853265 h 1895615"/>
                <a:gd name="connsiteX81" fmla="*/ 333972 w 2047980"/>
                <a:gd name="connsiteY81" fmla="*/ 912056 h 1895615"/>
                <a:gd name="connsiteX82" fmla="*/ 342034 w 2047980"/>
                <a:gd name="connsiteY82" fmla="*/ 912056 h 1895615"/>
                <a:gd name="connsiteX83" fmla="*/ 322685 w 2047980"/>
                <a:gd name="connsiteY83" fmla="*/ 1128153 h 1895615"/>
                <a:gd name="connsiteX84" fmla="*/ 311398 w 2047980"/>
                <a:gd name="connsiteY84" fmla="*/ 1128153 h 1895615"/>
                <a:gd name="connsiteX85" fmla="*/ 311398 w 2047980"/>
                <a:gd name="connsiteY85" fmla="*/ 1188533 h 1895615"/>
                <a:gd name="connsiteX86" fmla="*/ 300111 w 2047980"/>
                <a:gd name="connsiteY86" fmla="*/ 1188533 h 1895615"/>
                <a:gd name="connsiteX87" fmla="*/ 300111 w 2047980"/>
                <a:gd name="connsiteY87" fmla="*/ 1204423 h 1895615"/>
                <a:gd name="connsiteX88" fmla="*/ 275924 w 2047980"/>
                <a:gd name="connsiteY88" fmla="*/ 1204423 h 1895615"/>
                <a:gd name="connsiteX89" fmla="*/ 267862 w 2047980"/>
                <a:gd name="connsiteY89" fmla="*/ 1185355 h 1895615"/>
                <a:gd name="connsiteX90" fmla="*/ 267862 w 2047980"/>
                <a:gd name="connsiteY90" fmla="*/ 1093196 h 1895615"/>
                <a:gd name="connsiteX91" fmla="*/ 264637 w 2047980"/>
                <a:gd name="connsiteY91" fmla="*/ 1093196 h 1895615"/>
                <a:gd name="connsiteX92" fmla="*/ 264637 w 2047980"/>
                <a:gd name="connsiteY92" fmla="*/ 1088430 h 1895615"/>
                <a:gd name="connsiteX93" fmla="*/ 259800 w 2047980"/>
                <a:gd name="connsiteY93" fmla="*/ 1085252 h 1895615"/>
                <a:gd name="connsiteX94" fmla="*/ 259800 w 2047980"/>
                <a:gd name="connsiteY94" fmla="*/ 980381 h 1895615"/>
                <a:gd name="connsiteX95" fmla="*/ 259800 w 2047980"/>
                <a:gd name="connsiteY95" fmla="*/ 977203 h 1895615"/>
                <a:gd name="connsiteX96" fmla="*/ 256575 w 2047980"/>
                <a:gd name="connsiteY96" fmla="*/ 977203 h 1895615"/>
                <a:gd name="connsiteX97" fmla="*/ 256575 w 2047980"/>
                <a:gd name="connsiteY97" fmla="*/ 969259 h 1895615"/>
                <a:gd name="connsiteX98" fmla="*/ 253350 w 2047980"/>
                <a:gd name="connsiteY98" fmla="*/ 969259 h 1895615"/>
                <a:gd name="connsiteX99" fmla="*/ 237226 w 2047980"/>
                <a:gd name="connsiteY99" fmla="*/ 904112 h 1895615"/>
                <a:gd name="connsiteX100" fmla="*/ 240451 w 2047980"/>
                <a:gd name="connsiteY100" fmla="*/ 904112 h 1895615"/>
                <a:gd name="connsiteX101" fmla="*/ 240451 w 2047980"/>
                <a:gd name="connsiteY101" fmla="*/ 885044 h 1895615"/>
                <a:gd name="connsiteX102" fmla="*/ 237226 w 2047980"/>
                <a:gd name="connsiteY102" fmla="*/ 885044 h 1895615"/>
                <a:gd name="connsiteX103" fmla="*/ 237226 w 2047980"/>
                <a:gd name="connsiteY103" fmla="*/ 869155 h 1895615"/>
                <a:gd name="connsiteX104" fmla="*/ 225939 w 2047980"/>
                <a:gd name="connsiteY104" fmla="*/ 869155 h 1895615"/>
                <a:gd name="connsiteX105" fmla="*/ 217877 w 2047980"/>
                <a:gd name="connsiteY105" fmla="*/ 869155 h 1895615"/>
                <a:gd name="connsiteX106" fmla="*/ 217877 w 2047980"/>
                <a:gd name="connsiteY106" fmla="*/ 891400 h 1895615"/>
                <a:gd name="connsiteX107" fmla="*/ 221102 w 2047980"/>
                <a:gd name="connsiteY107" fmla="*/ 891400 h 1895615"/>
                <a:gd name="connsiteX108" fmla="*/ 206590 w 2047980"/>
                <a:gd name="connsiteY108" fmla="*/ 958136 h 1895615"/>
                <a:gd name="connsiteX109" fmla="*/ 185628 w 2047980"/>
                <a:gd name="connsiteY109" fmla="*/ 761106 h 1895615"/>
                <a:gd name="connsiteX110" fmla="*/ 198528 w 2047980"/>
                <a:gd name="connsiteY110" fmla="*/ 756339 h 1895615"/>
                <a:gd name="connsiteX111" fmla="*/ 198528 w 2047980"/>
                <a:gd name="connsiteY111" fmla="*/ 742039 h 1895615"/>
                <a:gd name="connsiteX112" fmla="*/ 193691 w 2047980"/>
                <a:gd name="connsiteY112" fmla="*/ 737272 h 1895615"/>
                <a:gd name="connsiteX113" fmla="*/ 185628 w 2047980"/>
                <a:gd name="connsiteY113" fmla="*/ 737272 h 1895615"/>
                <a:gd name="connsiteX114" fmla="*/ 174342 w 2047980"/>
                <a:gd name="connsiteY114" fmla="*/ 587911 h 1895615"/>
                <a:gd name="connsiteX115" fmla="*/ 182404 w 2047980"/>
                <a:gd name="connsiteY115" fmla="*/ 587911 h 1895615"/>
                <a:gd name="connsiteX116" fmla="*/ 182404 w 2047980"/>
                <a:gd name="connsiteY116" fmla="*/ 545009 h 1895615"/>
                <a:gd name="connsiteX117" fmla="*/ 182404 w 2047980"/>
                <a:gd name="connsiteY117" fmla="*/ 483040 h 1895615"/>
                <a:gd name="connsiteX118" fmla="*/ 146930 w 2047980"/>
                <a:gd name="connsiteY118" fmla="*/ 483040 h 1895615"/>
                <a:gd name="connsiteX119" fmla="*/ 146930 w 2047980"/>
                <a:gd name="connsiteY119" fmla="*/ 545009 h 1895615"/>
                <a:gd name="connsiteX120" fmla="*/ 146930 w 2047980"/>
                <a:gd name="connsiteY120" fmla="*/ 587911 h 1895615"/>
                <a:gd name="connsiteX121" fmla="*/ 154992 w 2047980"/>
                <a:gd name="connsiteY121" fmla="*/ 587911 h 1895615"/>
                <a:gd name="connsiteX122" fmla="*/ 143705 w 2047980"/>
                <a:gd name="connsiteY122" fmla="*/ 737272 h 1895615"/>
                <a:gd name="connsiteX123" fmla="*/ 132418 w 2047980"/>
                <a:gd name="connsiteY123" fmla="*/ 737272 h 1895615"/>
                <a:gd name="connsiteX124" fmla="*/ 132418 w 2047980"/>
                <a:gd name="connsiteY124" fmla="*/ 753162 h 1895615"/>
                <a:gd name="connsiteX125" fmla="*/ 132418 w 2047980"/>
                <a:gd name="connsiteY125" fmla="*/ 756339 h 1895615"/>
                <a:gd name="connsiteX126" fmla="*/ 138868 w 2047980"/>
                <a:gd name="connsiteY126" fmla="*/ 756339 h 1895615"/>
                <a:gd name="connsiteX127" fmla="*/ 119519 w 2047980"/>
                <a:gd name="connsiteY127" fmla="*/ 958136 h 1895615"/>
                <a:gd name="connsiteX128" fmla="*/ 108232 w 2047980"/>
                <a:gd name="connsiteY128" fmla="*/ 904112 h 1895615"/>
                <a:gd name="connsiteX129" fmla="*/ 108232 w 2047980"/>
                <a:gd name="connsiteY129" fmla="*/ 880277 h 1895615"/>
                <a:gd name="connsiteX130" fmla="*/ 100170 w 2047980"/>
                <a:gd name="connsiteY130" fmla="*/ 880277 h 1895615"/>
                <a:gd name="connsiteX131" fmla="*/ 100170 w 2047980"/>
                <a:gd name="connsiteY131" fmla="*/ 872333 h 1895615"/>
                <a:gd name="connsiteX132" fmla="*/ 92108 w 2047980"/>
                <a:gd name="connsiteY132" fmla="*/ 872333 h 1895615"/>
                <a:gd name="connsiteX133" fmla="*/ 84046 w 2047980"/>
                <a:gd name="connsiteY133" fmla="*/ 872333 h 1895615"/>
                <a:gd name="connsiteX134" fmla="*/ 84046 w 2047980"/>
                <a:gd name="connsiteY134" fmla="*/ 891400 h 1895615"/>
                <a:gd name="connsiteX135" fmla="*/ 88883 w 2047980"/>
                <a:gd name="connsiteY135" fmla="*/ 891400 h 1895615"/>
                <a:gd name="connsiteX136" fmla="*/ 69534 w 2047980"/>
                <a:gd name="connsiteY136" fmla="*/ 969259 h 1895615"/>
                <a:gd name="connsiteX137" fmla="*/ 64697 w 2047980"/>
                <a:gd name="connsiteY137" fmla="*/ 969259 h 1895615"/>
                <a:gd name="connsiteX138" fmla="*/ 61472 w 2047980"/>
                <a:gd name="connsiteY138" fmla="*/ 969259 h 1895615"/>
                <a:gd name="connsiteX139" fmla="*/ 61472 w 2047980"/>
                <a:gd name="connsiteY139" fmla="*/ 1085252 h 1895615"/>
                <a:gd name="connsiteX140" fmla="*/ 53410 w 2047980"/>
                <a:gd name="connsiteY140" fmla="*/ 1088430 h 1895615"/>
                <a:gd name="connsiteX141" fmla="*/ 53410 w 2047980"/>
                <a:gd name="connsiteY141" fmla="*/ 1112264 h 1895615"/>
                <a:gd name="connsiteX142" fmla="*/ 53410 w 2047980"/>
                <a:gd name="connsiteY142" fmla="*/ 1185355 h 1895615"/>
                <a:gd name="connsiteX143" fmla="*/ 42123 w 2047980"/>
                <a:gd name="connsiteY143" fmla="*/ 1201245 h 1895615"/>
                <a:gd name="connsiteX144" fmla="*/ 42123 w 2047980"/>
                <a:gd name="connsiteY144" fmla="*/ 1204423 h 1895615"/>
                <a:gd name="connsiteX145" fmla="*/ 17936 w 2047980"/>
                <a:gd name="connsiteY145" fmla="*/ 1204423 h 1895615"/>
                <a:gd name="connsiteX146" fmla="*/ 14711 w 2047980"/>
                <a:gd name="connsiteY146" fmla="*/ 1185355 h 1895615"/>
                <a:gd name="connsiteX147" fmla="*/ 14711 w 2047980"/>
                <a:gd name="connsiteY147" fmla="*/ 1174233 h 1895615"/>
                <a:gd name="connsiteX148" fmla="*/ 6649 w 2047980"/>
                <a:gd name="connsiteY148" fmla="*/ 1174233 h 1895615"/>
                <a:gd name="connsiteX149" fmla="*/ 6649 w 2047980"/>
                <a:gd name="connsiteY149" fmla="*/ 1185355 h 1895615"/>
                <a:gd name="connsiteX150" fmla="*/ 0 w 2047980"/>
                <a:gd name="connsiteY150" fmla="*/ 1303297 h 1895615"/>
                <a:gd name="connsiteX151" fmla="*/ 0 w 2047980"/>
                <a:gd name="connsiteY151" fmla="*/ 1895615 h 1895615"/>
                <a:gd name="connsiteX152" fmla="*/ 2047980 w 2047980"/>
                <a:gd name="connsiteY152" fmla="*/ 1895615 h 1895615"/>
                <a:gd name="connsiteX153" fmla="*/ 2047980 w 2047980"/>
                <a:gd name="connsiteY153" fmla="*/ 1328361 h 1895615"/>
                <a:gd name="connsiteX154" fmla="*/ 2041530 w 2047980"/>
                <a:gd name="connsiteY154" fmla="*/ 1328361 h 1895615"/>
                <a:gd name="connsiteX155" fmla="*/ 2041530 w 2047980"/>
                <a:gd name="connsiteY155" fmla="*/ 1301349 h 1895615"/>
                <a:gd name="connsiteX156" fmla="*/ 2036693 w 2047980"/>
                <a:gd name="connsiteY156" fmla="*/ 1301349 h 1895615"/>
                <a:gd name="connsiteX157" fmla="*/ 2033468 w 2047980"/>
                <a:gd name="connsiteY157" fmla="*/ 1301349 h 1895615"/>
                <a:gd name="connsiteX158" fmla="*/ 2033468 w 2047980"/>
                <a:gd name="connsiteY158" fmla="*/ 1328361 h 1895615"/>
                <a:gd name="connsiteX159" fmla="*/ 2014119 w 2047980"/>
                <a:gd name="connsiteY159" fmla="*/ 1328361 h 1895615"/>
                <a:gd name="connsiteX160" fmla="*/ 2014119 w 2047980"/>
                <a:gd name="connsiteY160" fmla="*/ 1309293 h 1895615"/>
                <a:gd name="connsiteX161" fmla="*/ 2006057 w 2047980"/>
                <a:gd name="connsiteY161" fmla="*/ 1304527 h 1895615"/>
                <a:gd name="connsiteX162" fmla="*/ 1994770 w 2047980"/>
                <a:gd name="connsiteY162" fmla="*/ 1304527 h 1895615"/>
                <a:gd name="connsiteX163" fmla="*/ 1994770 w 2047980"/>
                <a:gd name="connsiteY163" fmla="*/ 1282281 h 1895615"/>
                <a:gd name="connsiteX164" fmla="*/ 1989933 w 2047980"/>
                <a:gd name="connsiteY164" fmla="*/ 1282281 h 1895615"/>
                <a:gd name="connsiteX165" fmla="*/ 1986708 w 2047980"/>
                <a:gd name="connsiteY165" fmla="*/ 1282281 h 1895615"/>
                <a:gd name="connsiteX166" fmla="*/ 1986708 w 2047980"/>
                <a:gd name="connsiteY166" fmla="*/ 1304527 h 1895615"/>
                <a:gd name="connsiteX167" fmla="*/ 1954459 w 2047980"/>
                <a:gd name="connsiteY167" fmla="*/ 1304527 h 1895615"/>
                <a:gd name="connsiteX168" fmla="*/ 1959297 w 2047980"/>
                <a:gd name="connsiteY168" fmla="*/ 1115442 h 1895615"/>
                <a:gd name="connsiteX169" fmla="*/ 1931886 w 2047980"/>
                <a:gd name="connsiteY169" fmla="*/ 1112264 h 1895615"/>
                <a:gd name="connsiteX170" fmla="*/ 1893187 w 2047980"/>
                <a:gd name="connsiteY170" fmla="*/ 1112264 h 1895615"/>
                <a:gd name="connsiteX171" fmla="*/ 1880288 w 2047980"/>
                <a:gd name="connsiteY171" fmla="*/ 1104319 h 1895615"/>
                <a:gd name="connsiteX172" fmla="*/ 1877063 w 2047980"/>
                <a:gd name="connsiteY172" fmla="*/ 1104319 h 1895615"/>
                <a:gd name="connsiteX173" fmla="*/ 1869001 w 2047980"/>
                <a:gd name="connsiteY173" fmla="*/ 1101141 h 1895615"/>
                <a:gd name="connsiteX174" fmla="*/ 1869001 w 2047980"/>
                <a:gd name="connsiteY174" fmla="*/ 1093196 h 1895615"/>
                <a:gd name="connsiteX175" fmla="*/ 1849652 w 2047980"/>
                <a:gd name="connsiteY175" fmla="*/ 1088430 h 1895615"/>
                <a:gd name="connsiteX176" fmla="*/ 1841590 w 2047980"/>
                <a:gd name="connsiteY176" fmla="*/ 1088430 h 1895615"/>
                <a:gd name="connsiteX177" fmla="*/ 1825465 w 2047980"/>
                <a:gd name="connsiteY177" fmla="*/ 1061417 h 1895615"/>
                <a:gd name="connsiteX178" fmla="*/ 1802891 w 2047980"/>
                <a:gd name="connsiteY178" fmla="*/ 1034405 h 1895615"/>
                <a:gd name="connsiteX179" fmla="*/ 1778705 w 2047980"/>
                <a:gd name="connsiteY179" fmla="*/ 1015338 h 1895615"/>
                <a:gd name="connsiteX180" fmla="*/ 1748069 w 2047980"/>
                <a:gd name="connsiteY180" fmla="*/ 999449 h 1895615"/>
                <a:gd name="connsiteX181" fmla="*/ 1717433 w 2047980"/>
                <a:gd name="connsiteY181" fmla="*/ 993093 h 1895615"/>
                <a:gd name="connsiteX182" fmla="*/ 1717433 w 2047980"/>
                <a:gd name="connsiteY182" fmla="*/ 950191 h 1895615"/>
                <a:gd name="connsiteX183" fmla="*/ 1720658 w 2047980"/>
                <a:gd name="connsiteY183" fmla="*/ 950191 h 1895615"/>
                <a:gd name="connsiteX184" fmla="*/ 1720658 w 2047980"/>
                <a:gd name="connsiteY184" fmla="*/ 945424 h 1895615"/>
                <a:gd name="connsiteX185" fmla="*/ 1720658 w 2047980"/>
                <a:gd name="connsiteY185" fmla="*/ 942246 h 1895615"/>
                <a:gd name="connsiteX186" fmla="*/ 1717433 w 2047980"/>
                <a:gd name="connsiteY186" fmla="*/ 942246 h 1895615"/>
                <a:gd name="connsiteX187" fmla="*/ 1712596 w 2047980"/>
                <a:gd name="connsiteY187" fmla="*/ 934302 h 1895615"/>
                <a:gd name="connsiteX188" fmla="*/ 1709371 w 2047980"/>
                <a:gd name="connsiteY188" fmla="*/ 931124 h 1895615"/>
                <a:gd name="connsiteX189" fmla="*/ 1701309 w 2047980"/>
                <a:gd name="connsiteY189" fmla="*/ 926357 h 1895615"/>
                <a:gd name="connsiteX190" fmla="*/ 1698084 w 2047980"/>
                <a:gd name="connsiteY190" fmla="*/ 923179 h 1895615"/>
                <a:gd name="connsiteX191" fmla="*/ 1690022 w 2047980"/>
                <a:gd name="connsiteY191" fmla="*/ 923179 h 1895615"/>
                <a:gd name="connsiteX192" fmla="*/ 1690022 w 2047980"/>
                <a:gd name="connsiteY192" fmla="*/ 899345 h 1895615"/>
                <a:gd name="connsiteX193" fmla="*/ 1685184 w 2047980"/>
                <a:gd name="connsiteY193" fmla="*/ 899345 h 1895615"/>
                <a:gd name="connsiteX194" fmla="*/ 1677122 w 2047980"/>
                <a:gd name="connsiteY194" fmla="*/ 899345 h 1895615"/>
                <a:gd name="connsiteX195" fmla="*/ 1677122 w 2047980"/>
                <a:gd name="connsiteY195" fmla="*/ 923179 h 1895615"/>
                <a:gd name="connsiteX196" fmla="*/ 1673897 w 2047980"/>
                <a:gd name="connsiteY196" fmla="*/ 923179 h 1895615"/>
                <a:gd name="connsiteX197" fmla="*/ 1665835 w 2047980"/>
                <a:gd name="connsiteY197" fmla="*/ 926357 h 1895615"/>
                <a:gd name="connsiteX198" fmla="*/ 1662610 w 2047980"/>
                <a:gd name="connsiteY198" fmla="*/ 931124 h 1895615"/>
                <a:gd name="connsiteX199" fmla="*/ 1657773 w 2047980"/>
                <a:gd name="connsiteY199" fmla="*/ 934302 h 1895615"/>
                <a:gd name="connsiteX200" fmla="*/ 1654548 w 2047980"/>
                <a:gd name="connsiteY200" fmla="*/ 942246 h 1895615"/>
                <a:gd name="connsiteX201" fmla="*/ 1649711 w 2047980"/>
                <a:gd name="connsiteY201" fmla="*/ 942246 h 1895615"/>
                <a:gd name="connsiteX202" fmla="*/ 1649711 w 2047980"/>
                <a:gd name="connsiteY202" fmla="*/ 945424 h 1895615"/>
                <a:gd name="connsiteX203" fmla="*/ 1649711 w 2047980"/>
                <a:gd name="connsiteY203" fmla="*/ 950191 h 1895615"/>
                <a:gd name="connsiteX204" fmla="*/ 1654548 w 2047980"/>
                <a:gd name="connsiteY204" fmla="*/ 950191 h 1895615"/>
                <a:gd name="connsiteX205" fmla="*/ 1654548 w 2047980"/>
                <a:gd name="connsiteY205" fmla="*/ 993093 h 1895615"/>
                <a:gd name="connsiteX206" fmla="*/ 1622300 w 2047980"/>
                <a:gd name="connsiteY206" fmla="*/ 999449 h 1895615"/>
                <a:gd name="connsiteX207" fmla="*/ 1591664 w 2047980"/>
                <a:gd name="connsiteY207" fmla="*/ 1015338 h 1895615"/>
                <a:gd name="connsiteX208" fmla="*/ 1564252 w 2047980"/>
                <a:gd name="connsiteY208" fmla="*/ 1034405 h 1895615"/>
                <a:gd name="connsiteX209" fmla="*/ 1541679 w 2047980"/>
                <a:gd name="connsiteY209" fmla="*/ 1061417 h 1895615"/>
                <a:gd name="connsiteX210" fmla="*/ 1528779 w 2047980"/>
                <a:gd name="connsiteY210" fmla="*/ 1088430 h 1895615"/>
                <a:gd name="connsiteX211" fmla="*/ 1517492 w 2047980"/>
                <a:gd name="connsiteY211" fmla="*/ 1088430 h 1895615"/>
                <a:gd name="connsiteX212" fmla="*/ 1498143 w 2047980"/>
                <a:gd name="connsiteY212" fmla="*/ 1093196 h 1895615"/>
                <a:gd name="connsiteX213" fmla="*/ 1498143 w 2047980"/>
                <a:gd name="connsiteY213" fmla="*/ 1101141 h 1895615"/>
                <a:gd name="connsiteX214" fmla="*/ 1494918 w 2047980"/>
                <a:gd name="connsiteY214" fmla="*/ 1104319 h 1895615"/>
                <a:gd name="connsiteX215" fmla="*/ 1478794 w 2047980"/>
                <a:gd name="connsiteY215" fmla="*/ 1104319 h 1895615"/>
                <a:gd name="connsiteX216" fmla="*/ 1478794 w 2047980"/>
                <a:gd name="connsiteY216" fmla="*/ 1107497 h 1895615"/>
                <a:gd name="connsiteX217" fmla="*/ 1473957 w 2047980"/>
                <a:gd name="connsiteY217" fmla="*/ 1112264 h 1895615"/>
                <a:gd name="connsiteX218" fmla="*/ 1432034 w 2047980"/>
                <a:gd name="connsiteY218" fmla="*/ 1112264 h 1895615"/>
                <a:gd name="connsiteX219" fmla="*/ 1407847 w 2047980"/>
                <a:gd name="connsiteY219" fmla="*/ 1115442 h 1895615"/>
                <a:gd name="connsiteX220" fmla="*/ 1412684 w 2047980"/>
                <a:gd name="connsiteY220" fmla="*/ 1309293 h 1895615"/>
                <a:gd name="connsiteX221" fmla="*/ 1385273 w 2047980"/>
                <a:gd name="connsiteY221" fmla="*/ 1309293 h 1895615"/>
                <a:gd name="connsiteX222" fmla="*/ 1385273 w 2047980"/>
                <a:gd name="connsiteY222" fmla="*/ 1282281 h 1895615"/>
                <a:gd name="connsiteX223" fmla="*/ 1380436 w 2047980"/>
                <a:gd name="connsiteY223" fmla="*/ 1282281 h 1895615"/>
                <a:gd name="connsiteX224" fmla="*/ 1377211 w 2047980"/>
                <a:gd name="connsiteY224" fmla="*/ 1282281 h 1895615"/>
                <a:gd name="connsiteX225" fmla="*/ 1377211 w 2047980"/>
                <a:gd name="connsiteY225" fmla="*/ 1309293 h 1895615"/>
                <a:gd name="connsiteX226" fmla="*/ 1365924 w 2047980"/>
                <a:gd name="connsiteY226" fmla="*/ 1309293 h 1895615"/>
                <a:gd name="connsiteX227" fmla="*/ 1357862 w 2047980"/>
                <a:gd name="connsiteY227" fmla="*/ 1312471 h 1895615"/>
                <a:gd name="connsiteX228" fmla="*/ 1357862 w 2047980"/>
                <a:gd name="connsiteY228" fmla="*/ 1331539 h 1895615"/>
                <a:gd name="connsiteX229" fmla="*/ 1333676 w 2047980"/>
                <a:gd name="connsiteY229" fmla="*/ 1331539 h 1895615"/>
                <a:gd name="connsiteX230" fmla="*/ 1330451 w 2047980"/>
                <a:gd name="connsiteY230" fmla="*/ 1301349 h 1895615"/>
                <a:gd name="connsiteX231" fmla="*/ 1325613 w 2047980"/>
                <a:gd name="connsiteY231" fmla="*/ 1301349 h 1895615"/>
                <a:gd name="connsiteX232" fmla="*/ 1322389 w 2047980"/>
                <a:gd name="connsiteY232" fmla="*/ 1301349 h 1895615"/>
                <a:gd name="connsiteX233" fmla="*/ 1322389 w 2047980"/>
                <a:gd name="connsiteY233" fmla="*/ 1331539 h 1895615"/>
                <a:gd name="connsiteX234" fmla="*/ 1306264 w 2047980"/>
                <a:gd name="connsiteY234" fmla="*/ 1331539 h 1895615"/>
                <a:gd name="connsiteX235" fmla="*/ 1299815 w 2047980"/>
                <a:gd name="connsiteY235" fmla="*/ 1336305 h 1895615"/>
                <a:gd name="connsiteX236" fmla="*/ 1291753 w 2047980"/>
                <a:gd name="connsiteY236" fmla="*/ 1336305 h 1895615"/>
                <a:gd name="connsiteX237" fmla="*/ 1294977 w 2047980"/>
                <a:gd name="connsiteY237" fmla="*/ 143006 h 1895615"/>
                <a:gd name="connsiteX238" fmla="*/ 1248217 w 2047980"/>
                <a:gd name="connsiteY238" fmla="*/ 50847 h 1895615"/>
                <a:gd name="connsiteX239" fmla="*/ 1198232 w 2047980"/>
                <a:gd name="connsiteY239" fmla="*/ 50847 h 189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047980" h="1895615">
                  <a:moveTo>
                    <a:pt x="0" y="485126"/>
                  </a:moveTo>
                  <a:lnTo>
                    <a:pt x="0" y="907963"/>
                  </a:lnTo>
                  <a:lnTo>
                    <a:pt x="3424" y="579966"/>
                  </a:lnTo>
                  <a:lnTo>
                    <a:pt x="6649" y="486218"/>
                  </a:lnTo>
                  <a:close/>
                  <a:moveTo>
                    <a:pt x="1170821" y="0"/>
                  </a:moveTo>
                  <a:lnTo>
                    <a:pt x="806412" y="0"/>
                  </a:lnTo>
                  <a:lnTo>
                    <a:pt x="806412" y="50847"/>
                  </a:lnTo>
                  <a:lnTo>
                    <a:pt x="709667" y="50847"/>
                  </a:lnTo>
                  <a:lnTo>
                    <a:pt x="704830" y="1358551"/>
                  </a:lnTo>
                  <a:lnTo>
                    <a:pt x="693543" y="1347428"/>
                  </a:lnTo>
                  <a:lnTo>
                    <a:pt x="693543" y="1328361"/>
                  </a:lnTo>
                  <a:lnTo>
                    <a:pt x="690318" y="1185355"/>
                  </a:lnTo>
                  <a:lnTo>
                    <a:pt x="690318" y="1174233"/>
                  </a:lnTo>
                  <a:lnTo>
                    <a:pt x="682256" y="1174233"/>
                  </a:lnTo>
                  <a:lnTo>
                    <a:pt x="679031" y="1174233"/>
                  </a:lnTo>
                  <a:lnTo>
                    <a:pt x="679031" y="1185355"/>
                  </a:lnTo>
                  <a:lnTo>
                    <a:pt x="679031" y="1204423"/>
                  </a:lnTo>
                  <a:lnTo>
                    <a:pt x="638720" y="1204423"/>
                  </a:lnTo>
                  <a:lnTo>
                    <a:pt x="638720" y="1201245"/>
                  </a:lnTo>
                  <a:lnTo>
                    <a:pt x="630658" y="1185355"/>
                  </a:lnTo>
                  <a:lnTo>
                    <a:pt x="630658" y="1101141"/>
                  </a:lnTo>
                  <a:lnTo>
                    <a:pt x="619371" y="1074129"/>
                  </a:lnTo>
                  <a:lnTo>
                    <a:pt x="619371" y="988326"/>
                  </a:lnTo>
                  <a:lnTo>
                    <a:pt x="596797" y="891400"/>
                  </a:lnTo>
                  <a:lnTo>
                    <a:pt x="600022" y="891400"/>
                  </a:lnTo>
                  <a:lnTo>
                    <a:pt x="600022" y="869155"/>
                  </a:lnTo>
                  <a:lnTo>
                    <a:pt x="591960" y="869155"/>
                  </a:lnTo>
                  <a:lnTo>
                    <a:pt x="580673" y="869155"/>
                  </a:lnTo>
                  <a:lnTo>
                    <a:pt x="580673" y="880277"/>
                  </a:lnTo>
                  <a:lnTo>
                    <a:pt x="577448" y="880277"/>
                  </a:lnTo>
                  <a:lnTo>
                    <a:pt x="577448" y="904112"/>
                  </a:lnTo>
                  <a:lnTo>
                    <a:pt x="580673" y="904112"/>
                  </a:lnTo>
                  <a:lnTo>
                    <a:pt x="564549" y="969259"/>
                  </a:lnTo>
                  <a:lnTo>
                    <a:pt x="545199" y="764284"/>
                  </a:lnTo>
                  <a:lnTo>
                    <a:pt x="553262" y="764284"/>
                  </a:lnTo>
                  <a:lnTo>
                    <a:pt x="553262" y="761106"/>
                  </a:lnTo>
                  <a:lnTo>
                    <a:pt x="553262" y="745217"/>
                  </a:lnTo>
                  <a:lnTo>
                    <a:pt x="541975" y="745217"/>
                  </a:lnTo>
                  <a:lnTo>
                    <a:pt x="530688" y="591089"/>
                  </a:lnTo>
                  <a:lnTo>
                    <a:pt x="537137" y="591089"/>
                  </a:lnTo>
                  <a:lnTo>
                    <a:pt x="537137" y="552954"/>
                  </a:lnTo>
                  <a:lnTo>
                    <a:pt x="537137" y="490985"/>
                  </a:lnTo>
                  <a:lnTo>
                    <a:pt x="503276" y="490985"/>
                  </a:lnTo>
                  <a:lnTo>
                    <a:pt x="503276" y="552954"/>
                  </a:lnTo>
                  <a:lnTo>
                    <a:pt x="503276" y="591089"/>
                  </a:lnTo>
                  <a:lnTo>
                    <a:pt x="509726" y="591089"/>
                  </a:lnTo>
                  <a:lnTo>
                    <a:pt x="509726" y="594267"/>
                  </a:lnTo>
                  <a:lnTo>
                    <a:pt x="498439" y="745217"/>
                  </a:lnTo>
                  <a:lnTo>
                    <a:pt x="490377" y="745217"/>
                  </a:lnTo>
                  <a:lnTo>
                    <a:pt x="490377" y="749984"/>
                  </a:lnTo>
                  <a:lnTo>
                    <a:pt x="490377" y="761106"/>
                  </a:lnTo>
                  <a:lnTo>
                    <a:pt x="490377" y="764284"/>
                  </a:lnTo>
                  <a:lnTo>
                    <a:pt x="498439" y="764284"/>
                  </a:lnTo>
                  <a:lnTo>
                    <a:pt x="479090" y="969259"/>
                  </a:lnTo>
                  <a:lnTo>
                    <a:pt x="462966" y="899345"/>
                  </a:lnTo>
                  <a:lnTo>
                    <a:pt x="462966" y="891400"/>
                  </a:lnTo>
                  <a:lnTo>
                    <a:pt x="467803" y="891400"/>
                  </a:lnTo>
                  <a:lnTo>
                    <a:pt x="467803" y="869155"/>
                  </a:lnTo>
                  <a:lnTo>
                    <a:pt x="454904" y="869155"/>
                  </a:lnTo>
                  <a:lnTo>
                    <a:pt x="448454" y="869155"/>
                  </a:lnTo>
                  <a:lnTo>
                    <a:pt x="448454" y="880277"/>
                  </a:lnTo>
                  <a:lnTo>
                    <a:pt x="448454" y="904112"/>
                  </a:lnTo>
                  <a:lnTo>
                    <a:pt x="451679" y="904112"/>
                  </a:lnTo>
                  <a:lnTo>
                    <a:pt x="432330" y="988326"/>
                  </a:lnTo>
                  <a:lnTo>
                    <a:pt x="429105" y="996271"/>
                  </a:lnTo>
                  <a:lnTo>
                    <a:pt x="429105" y="1074129"/>
                  </a:lnTo>
                  <a:lnTo>
                    <a:pt x="421043" y="1101141"/>
                  </a:lnTo>
                  <a:lnTo>
                    <a:pt x="421043" y="1104319"/>
                  </a:lnTo>
                  <a:lnTo>
                    <a:pt x="421043" y="1185355"/>
                  </a:lnTo>
                  <a:lnTo>
                    <a:pt x="408143" y="1201245"/>
                  </a:lnTo>
                  <a:lnTo>
                    <a:pt x="408143" y="1204423"/>
                  </a:lnTo>
                  <a:lnTo>
                    <a:pt x="393631" y="1204423"/>
                  </a:lnTo>
                  <a:lnTo>
                    <a:pt x="393631" y="1188533"/>
                  </a:lnTo>
                  <a:lnTo>
                    <a:pt x="380732" y="1188533"/>
                  </a:lnTo>
                  <a:lnTo>
                    <a:pt x="380732" y="1131331"/>
                  </a:lnTo>
                  <a:lnTo>
                    <a:pt x="380732" y="1128153"/>
                  </a:lnTo>
                  <a:lnTo>
                    <a:pt x="374282" y="1128153"/>
                  </a:lnTo>
                  <a:lnTo>
                    <a:pt x="350096" y="912056"/>
                  </a:lnTo>
                  <a:lnTo>
                    <a:pt x="361383" y="912056"/>
                  </a:lnTo>
                  <a:lnTo>
                    <a:pt x="361383" y="853265"/>
                  </a:lnTo>
                  <a:lnTo>
                    <a:pt x="333972" y="853265"/>
                  </a:lnTo>
                  <a:lnTo>
                    <a:pt x="333972" y="912056"/>
                  </a:lnTo>
                  <a:lnTo>
                    <a:pt x="342034" y="912056"/>
                  </a:lnTo>
                  <a:lnTo>
                    <a:pt x="322685" y="1128153"/>
                  </a:lnTo>
                  <a:lnTo>
                    <a:pt x="311398" y="1128153"/>
                  </a:lnTo>
                  <a:lnTo>
                    <a:pt x="311398" y="1188533"/>
                  </a:lnTo>
                  <a:lnTo>
                    <a:pt x="300111" y="1188533"/>
                  </a:lnTo>
                  <a:lnTo>
                    <a:pt x="300111" y="1204423"/>
                  </a:lnTo>
                  <a:lnTo>
                    <a:pt x="275924" y="1204423"/>
                  </a:lnTo>
                  <a:lnTo>
                    <a:pt x="267862" y="1185355"/>
                  </a:lnTo>
                  <a:lnTo>
                    <a:pt x="267862" y="1093196"/>
                  </a:lnTo>
                  <a:lnTo>
                    <a:pt x="264637" y="1093196"/>
                  </a:lnTo>
                  <a:lnTo>
                    <a:pt x="264637" y="1088430"/>
                  </a:lnTo>
                  <a:lnTo>
                    <a:pt x="259800" y="1085252"/>
                  </a:lnTo>
                  <a:lnTo>
                    <a:pt x="259800" y="980381"/>
                  </a:lnTo>
                  <a:lnTo>
                    <a:pt x="259800" y="977203"/>
                  </a:lnTo>
                  <a:lnTo>
                    <a:pt x="256575" y="977203"/>
                  </a:lnTo>
                  <a:lnTo>
                    <a:pt x="256575" y="969259"/>
                  </a:lnTo>
                  <a:lnTo>
                    <a:pt x="253350" y="969259"/>
                  </a:lnTo>
                  <a:lnTo>
                    <a:pt x="237226" y="904112"/>
                  </a:lnTo>
                  <a:lnTo>
                    <a:pt x="240451" y="904112"/>
                  </a:lnTo>
                  <a:lnTo>
                    <a:pt x="240451" y="885044"/>
                  </a:lnTo>
                  <a:lnTo>
                    <a:pt x="237226" y="885044"/>
                  </a:lnTo>
                  <a:lnTo>
                    <a:pt x="237226" y="869155"/>
                  </a:lnTo>
                  <a:lnTo>
                    <a:pt x="225939" y="869155"/>
                  </a:lnTo>
                  <a:lnTo>
                    <a:pt x="217877" y="869155"/>
                  </a:lnTo>
                  <a:lnTo>
                    <a:pt x="217877" y="891400"/>
                  </a:lnTo>
                  <a:lnTo>
                    <a:pt x="221102" y="891400"/>
                  </a:lnTo>
                  <a:lnTo>
                    <a:pt x="206590" y="958136"/>
                  </a:lnTo>
                  <a:lnTo>
                    <a:pt x="185628" y="761106"/>
                  </a:lnTo>
                  <a:lnTo>
                    <a:pt x="198528" y="756339"/>
                  </a:lnTo>
                  <a:lnTo>
                    <a:pt x="198528" y="742039"/>
                  </a:lnTo>
                  <a:lnTo>
                    <a:pt x="193691" y="737272"/>
                  </a:lnTo>
                  <a:lnTo>
                    <a:pt x="185628" y="737272"/>
                  </a:lnTo>
                  <a:lnTo>
                    <a:pt x="174342" y="587911"/>
                  </a:lnTo>
                  <a:lnTo>
                    <a:pt x="182404" y="587911"/>
                  </a:lnTo>
                  <a:lnTo>
                    <a:pt x="182404" y="545009"/>
                  </a:lnTo>
                  <a:lnTo>
                    <a:pt x="182404" y="483040"/>
                  </a:lnTo>
                  <a:lnTo>
                    <a:pt x="146930" y="483040"/>
                  </a:lnTo>
                  <a:lnTo>
                    <a:pt x="146930" y="545009"/>
                  </a:lnTo>
                  <a:lnTo>
                    <a:pt x="146930" y="587911"/>
                  </a:lnTo>
                  <a:lnTo>
                    <a:pt x="154992" y="587911"/>
                  </a:lnTo>
                  <a:lnTo>
                    <a:pt x="143705" y="737272"/>
                  </a:lnTo>
                  <a:lnTo>
                    <a:pt x="132418" y="737272"/>
                  </a:lnTo>
                  <a:lnTo>
                    <a:pt x="132418" y="753162"/>
                  </a:lnTo>
                  <a:lnTo>
                    <a:pt x="132418" y="756339"/>
                  </a:lnTo>
                  <a:lnTo>
                    <a:pt x="138868" y="756339"/>
                  </a:lnTo>
                  <a:lnTo>
                    <a:pt x="119519" y="958136"/>
                  </a:lnTo>
                  <a:lnTo>
                    <a:pt x="108232" y="904112"/>
                  </a:lnTo>
                  <a:lnTo>
                    <a:pt x="108232" y="880277"/>
                  </a:lnTo>
                  <a:lnTo>
                    <a:pt x="100170" y="880277"/>
                  </a:lnTo>
                  <a:lnTo>
                    <a:pt x="100170" y="872333"/>
                  </a:lnTo>
                  <a:lnTo>
                    <a:pt x="92108" y="872333"/>
                  </a:lnTo>
                  <a:lnTo>
                    <a:pt x="84046" y="872333"/>
                  </a:lnTo>
                  <a:lnTo>
                    <a:pt x="84046" y="891400"/>
                  </a:lnTo>
                  <a:lnTo>
                    <a:pt x="88883" y="891400"/>
                  </a:lnTo>
                  <a:lnTo>
                    <a:pt x="69534" y="969259"/>
                  </a:lnTo>
                  <a:lnTo>
                    <a:pt x="64697" y="969259"/>
                  </a:lnTo>
                  <a:lnTo>
                    <a:pt x="61472" y="969259"/>
                  </a:lnTo>
                  <a:lnTo>
                    <a:pt x="61472" y="1085252"/>
                  </a:lnTo>
                  <a:lnTo>
                    <a:pt x="53410" y="1088430"/>
                  </a:lnTo>
                  <a:lnTo>
                    <a:pt x="53410" y="1112264"/>
                  </a:lnTo>
                  <a:lnTo>
                    <a:pt x="53410" y="1185355"/>
                  </a:lnTo>
                  <a:lnTo>
                    <a:pt x="42123" y="1201245"/>
                  </a:lnTo>
                  <a:lnTo>
                    <a:pt x="42123" y="1204423"/>
                  </a:lnTo>
                  <a:lnTo>
                    <a:pt x="17936" y="1204423"/>
                  </a:lnTo>
                  <a:lnTo>
                    <a:pt x="14711" y="1185355"/>
                  </a:lnTo>
                  <a:lnTo>
                    <a:pt x="14711" y="1174233"/>
                  </a:lnTo>
                  <a:lnTo>
                    <a:pt x="6649" y="1174233"/>
                  </a:lnTo>
                  <a:lnTo>
                    <a:pt x="6649" y="1185355"/>
                  </a:lnTo>
                  <a:lnTo>
                    <a:pt x="0" y="1303297"/>
                  </a:lnTo>
                  <a:lnTo>
                    <a:pt x="0" y="1895615"/>
                  </a:lnTo>
                  <a:lnTo>
                    <a:pt x="2047980" y="1895615"/>
                  </a:lnTo>
                  <a:lnTo>
                    <a:pt x="2047980" y="1328361"/>
                  </a:lnTo>
                  <a:lnTo>
                    <a:pt x="2041530" y="1328361"/>
                  </a:lnTo>
                  <a:lnTo>
                    <a:pt x="2041530" y="1301349"/>
                  </a:lnTo>
                  <a:lnTo>
                    <a:pt x="2036693" y="1301349"/>
                  </a:lnTo>
                  <a:lnTo>
                    <a:pt x="2033468" y="1301349"/>
                  </a:lnTo>
                  <a:lnTo>
                    <a:pt x="2033468" y="1328361"/>
                  </a:lnTo>
                  <a:lnTo>
                    <a:pt x="2014119" y="1328361"/>
                  </a:lnTo>
                  <a:lnTo>
                    <a:pt x="2014119" y="1309293"/>
                  </a:lnTo>
                  <a:lnTo>
                    <a:pt x="2006057" y="1304527"/>
                  </a:lnTo>
                  <a:lnTo>
                    <a:pt x="1994770" y="1304527"/>
                  </a:lnTo>
                  <a:lnTo>
                    <a:pt x="1994770" y="1282281"/>
                  </a:lnTo>
                  <a:lnTo>
                    <a:pt x="1989933" y="1282281"/>
                  </a:lnTo>
                  <a:lnTo>
                    <a:pt x="1986708" y="1282281"/>
                  </a:lnTo>
                  <a:lnTo>
                    <a:pt x="1986708" y="1304527"/>
                  </a:lnTo>
                  <a:lnTo>
                    <a:pt x="1954459" y="1304527"/>
                  </a:lnTo>
                  <a:lnTo>
                    <a:pt x="1959297" y="1115442"/>
                  </a:lnTo>
                  <a:lnTo>
                    <a:pt x="1931886" y="1112264"/>
                  </a:lnTo>
                  <a:lnTo>
                    <a:pt x="1893187" y="1112264"/>
                  </a:lnTo>
                  <a:lnTo>
                    <a:pt x="1880288" y="1104319"/>
                  </a:lnTo>
                  <a:lnTo>
                    <a:pt x="1877063" y="1104319"/>
                  </a:lnTo>
                  <a:lnTo>
                    <a:pt x="1869001" y="1101141"/>
                  </a:lnTo>
                  <a:lnTo>
                    <a:pt x="1869001" y="1093196"/>
                  </a:lnTo>
                  <a:lnTo>
                    <a:pt x="1849652" y="1088430"/>
                  </a:lnTo>
                  <a:lnTo>
                    <a:pt x="1841590" y="1088430"/>
                  </a:lnTo>
                  <a:lnTo>
                    <a:pt x="1825465" y="1061417"/>
                  </a:lnTo>
                  <a:lnTo>
                    <a:pt x="1802891" y="1034405"/>
                  </a:lnTo>
                  <a:lnTo>
                    <a:pt x="1778705" y="1015338"/>
                  </a:lnTo>
                  <a:lnTo>
                    <a:pt x="1748069" y="999449"/>
                  </a:lnTo>
                  <a:lnTo>
                    <a:pt x="1717433" y="993093"/>
                  </a:lnTo>
                  <a:lnTo>
                    <a:pt x="1717433" y="950191"/>
                  </a:lnTo>
                  <a:lnTo>
                    <a:pt x="1720658" y="950191"/>
                  </a:lnTo>
                  <a:lnTo>
                    <a:pt x="1720658" y="945424"/>
                  </a:lnTo>
                  <a:lnTo>
                    <a:pt x="1720658" y="942246"/>
                  </a:lnTo>
                  <a:lnTo>
                    <a:pt x="1717433" y="942246"/>
                  </a:lnTo>
                  <a:lnTo>
                    <a:pt x="1712596" y="934302"/>
                  </a:lnTo>
                  <a:lnTo>
                    <a:pt x="1709371" y="931124"/>
                  </a:lnTo>
                  <a:lnTo>
                    <a:pt x="1701309" y="926357"/>
                  </a:lnTo>
                  <a:lnTo>
                    <a:pt x="1698084" y="923179"/>
                  </a:lnTo>
                  <a:lnTo>
                    <a:pt x="1690022" y="923179"/>
                  </a:lnTo>
                  <a:lnTo>
                    <a:pt x="1690022" y="899345"/>
                  </a:lnTo>
                  <a:lnTo>
                    <a:pt x="1685184" y="899345"/>
                  </a:lnTo>
                  <a:lnTo>
                    <a:pt x="1677122" y="899345"/>
                  </a:lnTo>
                  <a:lnTo>
                    <a:pt x="1677122" y="923179"/>
                  </a:lnTo>
                  <a:lnTo>
                    <a:pt x="1673897" y="923179"/>
                  </a:lnTo>
                  <a:lnTo>
                    <a:pt x="1665835" y="926357"/>
                  </a:lnTo>
                  <a:lnTo>
                    <a:pt x="1662610" y="931124"/>
                  </a:lnTo>
                  <a:lnTo>
                    <a:pt x="1657773" y="934302"/>
                  </a:lnTo>
                  <a:lnTo>
                    <a:pt x="1654548" y="942246"/>
                  </a:lnTo>
                  <a:lnTo>
                    <a:pt x="1649711" y="942246"/>
                  </a:lnTo>
                  <a:lnTo>
                    <a:pt x="1649711" y="945424"/>
                  </a:lnTo>
                  <a:lnTo>
                    <a:pt x="1649711" y="950191"/>
                  </a:lnTo>
                  <a:lnTo>
                    <a:pt x="1654548" y="950191"/>
                  </a:lnTo>
                  <a:lnTo>
                    <a:pt x="1654548" y="993093"/>
                  </a:lnTo>
                  <a:lnTo>
                    <a:pt x="1622300" y="999449"/>
                  </a:lnTo>
                  <a:lnTo>
                    <a:pt x="1591664" y="1015338"/>
                  </a:lnTo>
                  <a:lnTo>
                    <a:pt x="1564252" y="1034405"/>
                  </a:lnTo>
                  <a:lnTo>
                    <a:pt x="1541679" y="1061417"/>
                  </a:lnTo>
                  <a:lnTo>
                    <a:pt x="1528779" y="1088430"/>
                  </a:lnTo>
                  <a:lnTo>
                    <a:pt x="1517492" y="1088430"/>
                  </a:lnTo>
                  <a:lnTo>
                    <a:pt x="1498143" y="1093196"/>
                  </a:lnTo>
                  <a:lnTo>
                    <a:pt x="1498143" y="1101141"/>
                  </a:lnTo>
                  <a:lnTo>
                    <a:pt x="1494918" y="1104319"/>
                  </a:lnTo>
                  <a:lnTo>
                    <a:pt x="1478794" y="1104319"/>
                  </a:lnTo>
                  <a:lnTo>
                    <a:pt x="1478794" y="1107497"/>
                  </a:lnTo>
                  <a:lnTo>
                    <a:pt x="1473957" y="1112264"/>
                  </a:lnTo>
                  <a:lnTo>
                    <a:pt x="1432034" y="1112264"/>
                  </a:lnTo>
                  <a:lnTo>
                    <a:pt x="1407847" y="1115442"/>
                  </a:lnTo>
                  <a:lnTo>
                    <a:pt x="1412684" y="1309293"/>
                  </a:lnTo>
                  <a:lnTo>
                    <a:pt x="1385273" y="1309293"/>
                  </a:lnTo>
                  <a:lnTo>
                    <a:pt x="1385273" y="1282281"/>
                  </a:lnTo>
                  <a:lnTo>
                    <a:pt x="1380436" y="1282281"/>
                  </a:lnTo>
                  <a:lnTo>
                    <a:pt x="1377211" y="1282281"/>
                  </a:lnTo>
                  <a:lnTo>
                    <a:pt x="1377211" y="1309293"/>
                  </a:lnTo>
                  <a:lnTo>
                    <a:pt x="1365924" y="1309293"/>
                  </a:lnTo>
                  <a:lnTo>
                    <a:pt x="1357862" y="1312471"/>
                  </a:lnTo>
                  <a:lnTo>
                    <a:pt x="1357862" y="1331539"/>
                  </a:lnTo>
                  <a:lnTo>
                    <a:pt x="1333676" y="1331539"/>
                  </a:lnTo>
                  <a:lnTo>
                    <a:pt x="1330451" y="1301349"/>
                  </a:lnTo>
                  <a:lnTo>
                    <a:pt x="1325613" y="1301349"/>
                  </a:lnTo>
                  <a:lnTo>
                    <a:pt x="1322389" y="1301349"/>
                  </a:lnTo>
                  <a:lnTo>
                    <a:pt x="1322389" y="1331539"/>
                  </a:lnTo>
                  <a:lnTo>
                    <a:pt x="1306264" y="1331539"/>
                  </a:lnTo>
                  <a:lnTo>
                    <a:pt x="1299815" y="1336305"/>
                  </a:lnTo>
                  <a:lnTo>
                    <a:pt x="1291753" y="1336305"/>
                  </a:lnTo>
                  <a:lnTo>
                    <a:pt x="1294977" y="143006"/>
                  </a:lnTo>
                  <a:lnTo>
                    <a:pt x="1248217" y="50847"/>
                  </a:lnTo>
                  <a:lnTo>
                    <a:pt x="1198232" y="50847"/>
                  </a:lnTo>
                  <a:close/>
                </a:path>
              </a:pathLst>
            </a:custGeom>
            <a:solidFill>
              <a:schemeClr val="bg1">
                <a:lumMod val="85000"/>
                <a:alpha val="50000"/>
              </a:schemeClr>
            </a:solidFill>
            <a:ln>
              <a:noFill/>
            </a:ln>
          </p:spPr>
          <p:txBody>
            <a:bodyPr/>
            <a:lstStyle/>
            <a:p>
              <a:pPr>
                <a:defRPr/>
              </a:pPr>
              <a:endParaRPr lang="id-ID"/>
            </a:p>
          </p:txBody>
        </p:sp>
      </p:grpSp>
    </p:spTree>
  </p:cSld>
  <p:clrMap bg1="lt1" tx1="dk1" bg2="lt2" tx2="dk2" accent1="accent1" accent2="accent2" accent3="accent3" accent4="accent4" accent5="accent5" accent6="accent6" hlink="hlink" folHlink="folHlink"/>
  <p:sldLayoutIdLst>
    <p:sldLayoutId id="2147483656" r:id="rId1"/>
    <p:sldLayoutId id="2147483657" r:id="rId2"/>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255588" y="195263"/>
            <a:ext cx="109728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22275" y="1187450"/>
            <a:ext cx="10972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fld id="{F0B227CE-C434-421A-A201-B0DFAA99D5B1}" type="datetimeFigureOut">
              <a:rPr lang="zh-CN" altLang="en-US"/>
              <a:t>2020/12/1</a:t>
            </a:fld>
            <a:endParaRPr lang="zh-CN" altLang="en-US"/>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endParaRPr lang="zh-CN" altLang="en-US"/>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fld id="{789AF741-F64B-4C7B-9A70-F3D0EE07070E}"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6" r:id="rId3"/>
  </p:sldLayoutIdLst>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81.png"/><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slideLayout" Target="../slideLayouts/slideLayout8.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40425" y="442632"/>
            <a:ext cx="6511150" cy="830997"/>
          </a:xfrm>
          <a:prstGeom prst="rect">
            <a:avLst/>
          </a:prstGeom>
          <a:noFill/>
        </p:spPr>
        <p:txBody>
          <a:bodyPr wrap="square" rtlCol="0">
            <a:spAutoFit/>
          </a:bodyPr>
          <a:lstStyle/>
          <a:p>
            <a:pPr algn="ctr"/>
            <a:r>
              <a:rPr kumimoji="1" lang="en-US" altLang="zh-CN" sz="4800"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《Python</a:t>
            </a:r>
            <a:r>
              <a:rPr kumimoji="1" lang="zh-CN" altLang="en-US" sz="4800"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人工智能</a:t>
            </a:r>
            <a:r>
              <a:rPr kumimoji="1" lang="en-US" altLang="zh-CN" sz="4800" b="1"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rgbClr val="FF0000"/>
              </a:solidFill>
            </a:endParaRPr>
          </a:p>
        </p:txBody>
      </p:sp>
      <p:sp>
        <p:nvSpPr>
          <p:cNvPr id="3" name="文本框 2">
            <a:extLst>
              <a:ext uri="{FF2B5EF4-FFF2-40B4-BE49-F238E27FC236}">
                <a16:creationId xmlns:a16="http://schemas.microsoft.com/office/drawing/2014/main" id="{99AC3F72-661D-42C4-BDE8-F85B6EA6BF77}"/>
              </a:ext>
            </a:extLst>
          </p:cNvPr>
          <p:cNvSpPr txBox="1"/>
          <p:nvPr/>
        </p:nvSpPr>
        <p:spPr>
          <a:xfrm>
            <a:off x="349152" y="2598003"/>
            <a:ext cx="6511150" cy="707886"/>
          </a:xfrm>
          <a:prstGeom prst="rect">
            <a:avLst/>
          </a:prstGeom>
          <a:noFill/>
        </p:spPr>
        <p:txBody>
          <a:bodyPr wrap="square" rtlCol="0">
            <a:spAutoFit/>
          </a:bodyPr>
          <a:lstStyle/>
          <a:p>
            <a:pPr algn="ctr"/>
            <a:r>
              <a:rPr kumimoji="1" lang="zh-CN" altLang="en-US" sz="40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第</a:t>
            </a:r>
            <a:r>
              <a:rPr kumimoji="1" lang="en-US" altLang="zh-CN" sz="40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6</a:t>
            </a:r>
            <a:r>
              <a:rPr kumimoji="1" lang="zh-CN" altLang="en-US" sz="40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章 </a:t>
            </a:r>
            <a:r>
              <a:rPr kumimoji="1" lang="en-US" altLang="zh-CN" sz="40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TensorFlow</a:t>
            </a:r>
            <a:r>
              <a:rPr kumimoji="1" lang="zh-CN" altLang="en-US" sz="40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深度学习</a:t>
            </a:r>
            <a:endParaRPr lang="zh-CN" altLang="en-US" sz="4000" b="1" dirty="0">
              <a:solidFill>
                <a:schemeClr val="bg1"/>
              </a:solidFill>
            </a:endParaRPr>
          </a:p>
        </p:txBody>
      </p:sp>
    </p:spTree>
  </p:cSld>
  <p:clrMapOvr>
    <a:masterClrMapping/>
  </p:clrMapOvr>
  <p:transition spd="slow" advTm="768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err="1"/>
              <a:t>TensorFlow</a:t>
            </a:r>
            <a:r>
              <a:rPr lang="zh-CN" altLang="en-US" dirty="0"/>
              <a:t>基本使用</a:t>
            </a:r>
            <a:r>
              <a:rPr lang="en-US" altLang="zh-CN" dirty="0"/>
              <a:t>---Tensor</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33676" y="1818810"/>
            <a:ext cx="10116615" cy="4267200"/>
          </a:xfrm>
        </p:spPr>
        <p:txBody>
          <a:bodyPr rtlCol="0">
            <a:normAutofit/>
          </a:bodyPr>
          <a:lstStyle/>
          <a:p>
            <a:r>
              <a:rPr lang="en-US" altLang="zh-CN" sz="2000" dirty="0"/>
              <a:t>Tensor</a:t>
            </a:r>
            <a:r>
              <a:rPr lang="zh-CN" altLang="en-US" sz="2000" dirty="0"/>
              <a:t>是</a:t>
            </a:r>
            <a:r>
              <a:rPr lang="en-US" altLang="zh-CN" sz="2000" dirty="0" err="1"/>
              <a:t>TensorFlow</a:t>
            </a:r>
            <a:r>
              <a:rPr lang="zh-CN" altLang="en-US" sz="2000" dirty="0"/>
              <a:t>中的核心单元，</a:t>
            </a:r>
            <a:r>
              <a:rPr lang="en-US" altLang="zh-CN" sz="2000" dirty="0"/>
              <a:t> </a:t>
            </a:r>
            <a:r>
              <a:rPr lang="en-US" altLang="zh-CN" sz="2000" dirty="0" err="1"/>
              <a:t>TensorFlow</a:t>
            </a:r>
            <a:r>
              <a:rPr lang="en-US" altLang="zh-CN" sz="2000" dirty="0"/>
              <a:t> </a:t>
            </a:r>
            <a:r>
              <a:rPr lang="zh-CN" altLang="en-US" sz="2000" dirty="0"/>
              <a:t>程序使用 </a:t>
            </a:r>
            <a:r>
              <a:rPr lang="en-US" altLang="zh-CN" sz="2000" dirty="0"/>
              <a:t>tensor </a:t>
            </a:r>
            <a:r>
              <a:rPr lang="zh-CN" altLang="en-US" sz="2000" dirty="0"/>
              <a:t>数据结构来代表所有的数据</a:t>
            </a:r>
            <a:r>
              <a:rPr lang="en-US" altLang="zh-CN" sz="2000" dirty="0"/>
              <a:t>, </a:t>
            </a:r>
            <a:r>
              <a:rPr lang="zh-CN" altLang="en-US" sz="2000" dirty="0"/>
              <a:t>计算图中</a:t>
            </a:r>
            <a:r>
              <a:rPr lang="en-US" altLang="zh-CN" sz="2000" dirty="0"/>
              <a:t>, </a:t>
            </a:r>
            <a:r>
              <a:rPr lang="zh-CN" altLang="en-US" sz="2000" dirty="0"/>
              <a:t>操作间传递的数据都是 </a:t>
            </a:r>
            <a:r>
              <a:rPr lang="en-US" altLang="zh-CN" sz="2000" dirty="0"/>
              <a:t>tensor. </a:t>
            </a:r>
            <a:r>
              <a:rPr lang="zh-CN" altLang="en-US" sz="2000" dirty="0"/>
              <a:t>你可以把 </a:t>
            </a:r>
            <a:r>
              <a:rPr lang="en-US" altLang="zh-CN" sz="2000" dirty="0" err="1"/>
              <a:t>TensorFlow</a:t>
            </a:r>
            <a:r>
              <a:rPr lang="en-US" altLang="zh-CN" sz="2000" dirty="0"/>
              <a:t> tensor </a:t>
            </a:r>
            <a:r>
              <a:rPr lang="zh-CN" altLang="en-US" sz="2000" dirty="0"/>
              <a:t>看作是一个 </a:t>
            </a:r>
            <a:r>
              <a:rPr lang="en-US" altLang="zh-CN" sz="2000" dirty="0"/>
              <a:t>n </a:t>
            </a:r>
            <a:r>
              <a:rPr lang="zh-CN" altLang="en-US" sz="2000" dirty="0"/>
              <a:t>维的数组或列表，如同矩阵一样</a:t>
            </a:r>
            <a:endParaRPr lang="en-US" altLang="zh-CN" sz="2000" dirty="0"/>
          </a:p>
          <a:p>
            <a:r>
              <a:rPr lang="zh-CN" altLang="en-US" dirty="0"/>
              <a:t>导入</a:t>
            </a:r>
            <a:r>
              <a:rPr lang="en-US" altLang="zh-CN" dirty="0" err="1"/>
              <a:t>tensorflow</a:t>
            </a:r>
            <a:endParaRPr lang="en-US" altLang="zh-CN" dirty="0"/>
          </a:p>
          <a:p>
            <a:endParaRPr lang="en-US" altLang="zh-CN" dirty="0"/>
          </a:p>
          <a:p>
            <a:r>
              <a:rPr lang="zh-CN" altLang="en-US" dirty="0"/>
              <a:t>使用</a:t>
            </a:r>
            <a:r>
              <a:rPr lang="en-US" altLang="zh-CN" dirty="0"/>
              <a:t>Tensor</a:t>
            </a:r>
          </a:p>
        </p:txBody>
      </p:sp>
      <p:sp>
        <p:nvSpPr>
          <p:cNvPr id="6" name="Rectangle 1"/>
          <p:cNvSpPr>
            <a:spLocks noChangeArrowheads="1"/>
          </p:cNvSpPr>
          <p:nvPr/>
        </p:nvSpPr>
        <p:spPr bwMode="auto">
          <a:xfrm>
            <a:off x="1901205" y="3356992"/>
            <a:ext cx="8748464" cy="400110"/>
          </a:xfrm>
          <a:prstGeom prst="rect">
            <a:avLst/>
          </a:prstGeom>
          <a:solidFill>
            <a:srgbClr val="AAAA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r>
              <a:rPr lang="en-US" altLang="zh-CN" sz="2000" b="1" dirty="0">
                <a:solidFill>
                  <a:srgbClr val="0070C0"/>
                </a:solidFill>
                <a:latin typeface="Microsoft YaHei" charset="-122"/>
                <a:ea typeface="Microsoft YaHei" charset="-122"/>
                <a:cs typeface="Microsoft YaHei" charset="-122"/>
              </a:rPr>
              <a:t>import</a:t>
            </a:r>
            <a:r>
              <a:rPr lang="en-US" altLang="zh-CN" sz="2000" b="1" dirty="0">
                <a:latin typeface="Microsoft YaHei" charset="-122"/>
                <a:ea typeface="Microsoft YaHei" charset="-122"/>
                <a:cs typeface="Microsoft YaHei" charset="-122"/>
              </a:rPr>
              <a:t> </a:t>
            </a:r>
            <a:r>
              <a:rPr lang="en-US" altLang="zh-CN" sz="2000" b="1" dirty="0" err="1">
                <a:latin typeface="Microsoft YaHei" charset="-122"/>
                <a:ea typeface="Microsoft YaHei" charset="-122"/>
                <a:cs typeface="Microsoft YaHei" charset="-122"/>
              </a:rPr>
              <a:t>tensorflow</a:t>
            </a:r>
            <a:r>
              <a:rPr lang="en-US" altLang="zh-CN" sz="2000" b="1" dirty="0">
                <a:latin typeface="Microsoft YaHei" charset="-122"/>
                <a:ea typeface="Microsoft YaHei" charset="-122"/>
                <a:cs typeface="Microsoft YaHei" charset="-122"/>
              </a:rPr>
              <a:t> </a:t>
            </a:r>
            <a:r>
              <a:rPr lang="en-US" altLang="zh-CN" sz="2000" b="1" dirty="0">
                <a:solidFill>
                  <a:srgbClr val="0070C0"/>
                </a:solidFill>
                <a:latin typeface="Microsoft YaHei" charset="-122"/>
                <a:ea typeface="Microsoft YaHei" charset="-122"/>
                <a:cs typeface="Microsoft YaHei" charset="-122"/>
              </a:rPr>
              <a:t>as</a:t>
            </a:r>
            <a:r>
              <a:rPr lang="en-US" altLang="zh-CN" sz="2000" b="1" dirty="0">
                <a:latin typeface="Microsoft YaHei" charset="-122"/>
                <a:ea typeface="Microsoft YaHei" charset="-122"/>
                <a:cs typeface="Microsoft YaHei" charset="-122"/>
              </a:rPr>
              <a:t> </a:t>
            </a:r>
            <a:r>
              <a:rPr lang="en-US" altLang="zh-CN" sz="2000" b="1" dirty="0" err="1">
                <a:latin typeface="Microsoft YaHei" charset="-122"/>
                <a:ea typeface="Microsoft YaHei" charset="-122"/>
                <a:cs typeface="Microsoft YaHei" charset="-122"/>
              </a:rPr>
              <a:t>tf</a:t>
            </a:r>
            <a:endParaRPr lang="zh-CN" altLang="zh-CN" sz="4400" b="1" dirty="0">
              <a:solidFill>
                <a:srgbClr val="00B050"/>
              </a:solidFill>
              <a:latin typeface="Microsoft YaHei" charset="-122"/>
              <a:ea typeface="Microsoft YaHei" charset="-122"/>
              <a:cs typeface="Microsoft YaHei" charset="-122"/>
            </a:endParaRPr>
          </a:p>
        </p:txBody>
      </p:sp>
      <p:sp>
        <p:nvSpPr>
          <p:cNvPr id="7" name="Rectangle 1"/>
          <p:cNvSpPr>
            <a:spLocks noChangeArrowheads="1"/>
          </p:cNvSpPr>
          <p:nvPr/>
        </p:nvSpPr>
        <p:spPr bwMode="auto">
          <a:xfrm>
            <a:off x="1829197" y="4493731"/>
            <a:ext cx="8820472" cy="1107996"/>
          </a:xfrm>
          <a:prstGeom prst="rect">
            <a:avLst/>
          </a:prstGeom>
          <a:solidFill>
            <a:srgbClr val="AAAA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sz="1600" b="1" dirty="0">
                <a:latin typeface="Microsoft YaHei" charset="-122"/>
                <a:ea typeface="Microsoft YaHei" charset="-122"/>
                <a:cs typeface="Microsoft YaHei" charset="-122"/>
              </a:rPr>
              <a:t>node1 = tf.constant(3.0, tf.float32)</a:t>
            </a:r>
            <a:br>
              <a:rPr lang="zh-CN" altLang="zh-CN" sz="1600" b="1" dirty="0">
                <a:latin typeface="Microsoft YaHei" charset="-122"/>
                <a:ea typeface="Microsoft YaHei" charset="-122"/>
                <a:cs typeface="Microsoft YaHei" charset="-122"/>
              </a:rPr>
            </a:br>
            <a:r>
              <a:rPr lang="zh-CN" altLang="zh-CN" sz="1600" b="1" dirty="0">
                <a:latin typeface="Microsoft YaHei" charset="-122"/>
                <a:ea typeface="Microsoft YaHei" charset="-122"/>
                <a:cs typeface="Microsoft YaHei" charset="-122"/>
              </a:rPr>
              <a:t>node2 = </a:t>
            </a:r>
            <a:r>
              <a:rPr lang="mr-IN" altLang="zh-CN" sz="1600" b="1" dirty="0">
                <a:latin typeface="Microsoft YaHei" charset="-122"/>
                <a:ea typeface="Microsoft YaHei" charset="-122"/>
                <a:cs typeface="Microsoft YaHei" charset="-122"/>
              </a:rPr>
              <a:t> </a:t>
            </a:r>
            <a:r>
              <a:rPr lang="mr-IN" altLang="zh-CN" sz="1600" b="1" dirty="0" err="1">
                <a:latin typeface="Microsoft YaHei" charset="-122"/>
                <a:ea typeface="Microsoft YaHei" charset="-122"/>
                <a:cs typeface="Microsoft YaHei" charset="-122"/>
              </a:rPr>
              <a:t>tf.constant</a:t>
            </a:r>
            <a:r>
              <a:rPr lang="mr-IN" altLang="zh-CN" sz="1600" b="1" dirty="0">
                <a:latin typeface="Microsoft YaHei" charset="-122"/>
                <a:ea typeface="Microsoft YaHei" charset="-122"/>
                <a:cs typeface="Microsoft YaHei" charset="-122"/>
              </a:rPr>
              <a:t>([1.0, 2.0])</a:t>
            </a:r>
            <a:r>
              <a:rPr lang="zh-CN" altLang="zh-CN" sz="1600" b="1" dirty="0">
                <a:latin typeface="Microsoft YaHei" charset="-122"/>
                <a:ea typeface="Microsoft YaHei" charset="-122"/>
                <a:cs typeface="Microsoft YaHei" charset="-122"/>
              </a:rPr>
              <a:t> </a:t>
            </a:r>
            <a:r>
              <a:rPr lang="zh-CN" altLang="zh-CN" sz="1600" b="1" dirty="0">
                <a:solidFill>
                  <a:srgbClr val="00B050"/>
                </a:solidFill>
                <a:latin typeface="Microsoft YaHei" charset="-122"/>
                <a:ea typeface="Microsoft YaHei" charset="-122"/>
                <a:cs typeface="Microsoft YaHei" charset="-122"/>
              </a:rPr>
              <a:t># also tf.float32 implicitly</a:t>
            </a:r>
            <a:br>
              <a:rPr lang="zh-CN" altLang="zh-CN" sz="1600" b="1" dirty="0">
                <a:latin typeface="Microsoft YaHei" charset="-122"/>
                <a:ea typeface="Microsoft YaHei" charset="-122"/>
                <a:cs typeface="Microsoft YaHei" charset="-122"/>
              </a:rPr>
            </a:br>
            <a:r>
              <a:rPr lang="mr-IN" altLang="zh-CN" sz="1600" b="1" dirty="0">
                <a:latin typeface="Microsoft YaHei" charset="-122"/>
                <a:ea typeface="Microsoft YaHei" charset="-122"/>
                <a:cs typeface="Microsoft YaHei" charset="-122"/>
              </a:rPr>
              <a:t>node3 = </a:t>
            </a:r>
            <a:r>
              <a:rPr lang="mr-IN" altLang="zh-CN" sz="1600" b="1" dirty="0" err="1">
                <a:latin typeface="Microsoft YaHei" charset="-122"/>
                <a:ea typeface="Microsoft YaHei" charset="-122"/>
                <a:cs typeface="Microsoft YaHei" charset="-122"/>
              </a:rPr>
              <a:t>tf.constant</a:t>
            </a:r>
            <a:r>
              <a:rPr lang="mr-IN" altLang="zh-CN" sz="1600" b="1" dirty="0">
                <a:latin typeface="Microsoft YaHei" charset="-122"/>
                <a:ea typeface="Microsoft YaHei" charset="-122"/>
                <a:cs typeface="Microsoft YaHei" charset="-122"/>
              </a:rPr>
              <a:t>( [[1, 2], [3, 4], [5, 6]], </a:t>
            </a:r>
            <a:r>
              <a:rPr lang="mr-IN" altLang="zh-CN" sz="1600" b="1" dirty="0" err="1">
                <a:latin typeface="Microsoft YaHei" charset="-122"/>
                <a:ea typeface="Microsoft YaHei" charset="-122"/>
                <a:cs typeface="Microsoft YaHei" charset="-122"/>
              </a:rPr>
              <a:t>name</a:t>
            </a:r>
            <a:r>
              <a:rPr lang="mr-IN" altLang="zh-CN" sz="1600" b="1" dirty="0">
                <a:latin typeface="Microsoft YaHei" charset="-122"/>
                <a:ea typeface="Microsoft YaHei" charset="-122"/>
                <a:cs typeface="Microsoft YaHei" charset="-122"/>
              </a:rPr>
              <a:t>="node3")</a:t>
            </a:r>
            <a:endParaRPr lang="en-US" altLang="zh-CN" sz="1600" b="1" dirty="0">
              <a:latin typeface="Microsoft YaHei" charset="-122"/>
              <a:ea typeface="Microsoft YaHei" charset="-122"/>
              <a:cs typeface="Microsoft YaHei" charset="-122"/>
            </a:endParaRPr>
          </a:p>
          <a:p>
            <a:pPr lvl="0" eaLnBrk="0" fontAlgn="base" hangingPunct="0">
              <a:spcBef>
                <a:spcPct val="0"/>
              </a:spcBef>
              <a:spcAft>
                <a:spcPct val="0"/>
              </a:spcAft>
            </a:pPr>
            <a:r>
              <a:rPr lang="en-US" altLang="zh-CN" sz="1600" dirty="0">
                <a:latin typeface="Microsoft YaHei" charset="-122"/>
                <a:ea typeface="Microsoft YaHei" charset="-122"/>
                <a:cs typeface="Microsoft YaHei" charset="-122"/>
              </a:rPr>
              <a:t>print node1, '\n' ,node2, '\n',node3</a:t>
            </a:r>
          </a:p>
        </p:txBody>
      </p:sp>
      <p:sp>
        <p:nvSpPr>
          <p:cNvPr id="8" name="Rectangle 2"/>
          <p:cNvSpPr>
            <a:spLocks noChangeArrowheads="1"/>
          </p:cNvSpPr>
          <p:nvPr/>
        </p:nvSpPr>
        <p:spPr bwMode="auto">
          <a:xfrm>
            <a:off x="1847528" y="5877273"/>
            <a:ext cx="8820472" cy="830997"/>
          </a:xfrm>
          <a:prstGeom prst="rect">
            <a:avLst/>
          </a:prstGeom>
          <a:solidFill>
            <a:srgbClr val="00B050"/>
          </a:solidFill>
          <a:ln>
            <a:noFill/>
          </a:ln>
          <a:effectLst/>
        </p:spPr>
        <p:txBody>
          <a:bodyPr vert="horz" wrap="square" lIns="91440" tIns="45720" rIns="91440" bIns="45720" numCol="1" anchor="ctr" anchorCtr="0" compatLnSpc="1">
            <a:prstTxWarp prst="textNoShape">
              <a:avLst/>
            </a:prstTxWarp>
            <a:spAutoFit/>
          </a:bodyPr>
          <a:lstStyle/>
          <a:p>
            <a:pPr eaLnBrk="0" hangingPunct="0"/>
            <a:r>
              <a:rPr lang="zh-CN" altLang="zh-CN" sz="1600" b="1" dirty="0">
                <a:latin typeface="Microsoft YaHei" charset="-122"/>
                <a:ea typeface="Microsoft YaHei" charset="-122"/>
                <a:cs typeface="Microsoft YaHei" charset="-122"/>
              </a:rPr>
              <a:t>Tensor("Const:0", shape=(), dtype=float32) </a:t>
            </a:r>
            <a:endParaRPr lang="en-US" altLang="zh-CN" sz="1600" b="1" dirty="0">
              <a:latin typeface="Microsoft YaHei" charset="-122"/>
              <a:ea typeface="Microsoft YaHei" charset="-122"/>
              <a:cs typeface="Microsoft YaHei" charset="-122"/>
            </a:endParaRPr>
          </a:p>
          <a:p>
            <a:pPr eaLnBrk="0" hangingPunct="0"/>
            <a:r>
              <a:rPr lang="zh-CN" altLang="zh-CN" sz="1600" b="1" dirty="0">
                <a:latin typeface="Microsoft YaHei" charset="-122"/>
                <a:ea typeface="Microsoft YaHei" charset="-122"/>
                <a:cs typeface="Microsoft YaHei" charset="-122"/>
              </a:rPr>
              <a:t>Tensor("Const_1:0", shape=(</a:t>
            </a:r>
            <a:r>
              <a:rPr lang="en-US" altLang="zh-CN" sz="1600" b="1" dirty="0">
                <a:latin typeface="Microsoft YaHei" charset="-122"/>
                <a:ea typeface="Microsoft YaHei" charset="-122"/>
                <a:cs typeface="Microsoft YaHei" charset="-122"/>
              </a:rPr>
              <a:t>2,</a:t>
            </a:r>
            <a:r>
              <a:rPr lang="zh-CN" altLang="zh-CN" sz="1600" b="1" dirty="0">
                <a:latin typeface="Microsoft YaHei" charset="-122"/>
                <a:ea typeface="Microsoft YaHei" charset="-122"/>
                <a:cs typeface="Microsoft YaHei" charset="-122"/>
              </a:rPr>
              <a:t>), dtype=float32)</a:t>
            </a:r>
            <a:endParaRPr lang="en-US" altLang="zh-CN" sz="1600" b="1" dirty="0">
              <a:latin typeface="Microsoft YaHei" charset="-122"/>
              <a:ea typeface="Microsoft YaHei" charset="-122"/>
              <a:cs typeface="Microsoft YaHei" charset="-122"/>
            </a:endParaRPr>
          </a:p>
          <a:p>
            <a:pPr lvl="0" eaLnBrk="0" fontAlgn="base" hangingPunct="0">
              <a:spcBef>
                <a:spcPct val="0"/>
              </a:spcBef>
              <a:spcAft>
                <a:spcPct val="0"/>
              </a:spcAft>
            </a:pPr>
            <a:r>
              <a:rPr lang="en-US" altLang="zh-CN" sz="1600" b="1" dirty="0">
                <a:latin typeface="Microsoft YaHei" charset="-122"/>
                <a:ea typeface="Microsoft YaHei" charset="-122"/>
                <a:cs typeface="Microsoft YaHei" charset="-122"/>
              </a:rPr>
              <a:t>Tensor(”node3:0", shape=(3, 2), </a:t>
            </a:r>
            <a:r>
              <a:rPr lang="en-US" altLang="zh-CN" sz="1600" b="1" dirty="0" err="1">
                <a:latin typeface="Microsoft YaHei" charset="-122"/>
                <a:ea typeface="Microsoft YaHei" charset="-122"/>
                <a:cs typeface="Microsoft YaHei" charset="-122"/>
              </a:rPr>
              <a:t>dtype</a:t>
            </a:r>
            <a:r>
              <a:rPr lang="en-US" altLang="zh-CN" sz="1600" b="1" dirty="0">
                <a:latin typeface="Microsoft YaHei" charset="-122"/>
                <a:ea typeface="Microsoft YaHei" charset="-122"/>
                <a:cs typeface="Microsoft YaHei" charset="-122"/>
              </a:rPr>
              <a:t>=int32)</a:t>
            </a:r>
            <a:endParaRPr lang="zh-CN" altLang="zh-CN" sz="16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64978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err="1"/>
              <a:t>TensorFlow</a:t>
            </a:r>
            <a:r>
              <a:rPr lang="zh-CN" altLang="en-US" dirty="0"/>
              <a:t>基本使用</a:t>
            </a:r>
            <a:r>
              <a:rPr lang="en-US" altLang="zh-CN" dirty="0"/>
              <a:t>---</a:t>
            </a:r>
            <a:r>
              <a:rPr lang="zh-CN" altLang="en-US" dirty="0"/>
              <a:t>计算图</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2" y="1905000"/>
            <a:ext cx="10116615" cy="4267200"/>
          </a:xfrm>
        </p:spPr>
        <p:txBody>
          <a:bodyPr rtlCol="0">
            <a:normAutofit/>
          </a:bodyPr>
          <a:lstStyle/>
          <a:p>
            <a:r>
              <a:rPr lang="zh-CN" altLang="en-US" sz="1800" dirty="0"/>
              <a:t>计算图是用图中节点呈现一系列操作的图表。包括：</a:t>
            </a:r>
            <a:endParaRPr lang="en-US" altLang="zh-CN" sz="1800" dirty="0"/>
          </a:p>
          <a:p>
            <a:pPr marL="644652" lvl="1" indent="-342900">
              <a:buFont typeface="+mj-lt"/>
              <a:buAutoNum type="arabicPeriod"/>
            </a:pPr>
            <a:r>
              <a:rPr lang="zh-CN" altLang="en-US" sz="1400" b="1" dirty="0">
                <a:solidFill>
                  <a:srgbClr val="FFFF00"/>
                </a:solidFill>
              </a:rPr>
              <a:t>构建计算图</a:t>
            </a:r>
            <a:endParaRPr lang="en-US" altLang="zh-CN" sz="1400" b="1" dirty="0">
              <a:solidFill>
                <a:srgbClr val="FFFF00"/>
              </a:solidFill>
            </a:endParaRPr>
          </a:p>
          <a:p>
            <a:pPr marL="644652" lvl="1" indent="-342900">
              <a:buFont typeface="+mj-lt"/>
              <a:buAutoNum type="arabicPeriod"/>
            </a:pPr>
            <a:r>
              <a:rPr lang="zh-CN" altLang="en-US" sz="1400" dirty="0"/>
              <a:t>运行计算图</a:t>
            </a:r>
            <a:endParaRPr lang="en-US" altLang="zh-CN" sz="1400" dirty="0"/>
          </a:p>
          <a:p>
            <a:pPr marL="0" indent="0">
              <a:buNone/>
            </a:pPr>
            <a:r>
              <a:rPr lang="zh-CN" altLang="en-US" sz="1800" dirty="0"/>
              <a:t>构建简单的计算图，每个节点将零个或多个</a:t>
            </a:r>
            <a:r>
              <a:rPr lang="en-US" altLang="zh-CN" sz="1800" dirty="0"/>
              <a:t>tensor</a:t>
            </a:r>
            <a:r>
              <a:rPr lang="zh-CN" altLang="en-US" sz="1800" dirty="0"/>
              <a:t>作为输入，产生一个</a:t>
            </a:r>
            <a:r>
              <a:rPr lang="en-US" altLang="zh-CN" sz="1800" dirty="0"/>
              <a:t>tensor</a:t>
            </a:r>
            <a:r>
              <a:rPr lang="zh-CN" altLang="en-US" sz="1800" dirty="0"/>
              <a:t>作为输出。一个典型的节点为常量，他将被</a:t>
            </a:r>
            <a:r>
              <a:rPr lang="en-US" altLang="zh-CN" sz="1800" dirty="0" err="1"/>
              <a:t>tensorflow</a:t>
            </a:r>
            <a:r>
              <a:rPr lang="zh-CN" altLang="en-US" sz="1800" dirty="0"/>
              <a:t>内部存储起来：</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sp>
        <p:nvSpPr>
          <p:cNvPr id="3" name="Rectangle 1"/>
          <p:cNvSpPr>
            <a:spLocks noChangeArrowheads="1"/>
          </p:cNvSpPr>
          <p:nvPr/>
        </p:nvSpPr>
        <p:spPr bwMode="auto">
          <a:xfrm>
            <a:off x="1524001" y="3602137"/>
            <a:ext cx="5652119" cy="1354217"/>
          </a:xfrm>
          <a:prstGeom prst="rect">
            <a:avLst/>
          </a:prstGeom>
          <a:solidFill>
            <a:srgbClr val="AAAA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1600" dirty="0">
                <a:latin typeface="Microsoft YaHei" charset="-122"/>
                <a:ea typeface="Microsoft YaHei" charset="-122"/>
                <a:cs typeface="Microsoft YaHei" charset="-122"/>
              </a:rPr>
              <a:t>import </a:t>
            </a:r>
            <a:r>
              <a:rPr lang="en-US" altLang="zh-CN" sz="1600" dirty="0" err="1">
                <a:latin typeface="Microsoft YaHei" charset="-122"/>
                <a:ea typeface="Microsoft YaHei" charset="-122"/>
                <a:cs typeface="Microsoft YaHei" charset="-122"/>
              </a:rPr>
              <a:t>tensorflow</a:t>
            </a:r>
            <a:r>
              <a:rPr lang="en-US" altLang="zh-CN" sz="1600" dirty="0">
                <a:latin typeface="Microsoft YaHei" charset="-122"/>
                <a:ea typeface="Microsoft YaHei" charset="-122"/>
                <a:cs typeface="Microsoft YaHei" charset="-122"/>
              </a:rPr>
              <a:t> as </a:t>
            </a:r>
            <a:r>
              <a:rPr lang="en-US" altLang="zh-CN" sz="1600" dirty="0" err="1">
                <a:latin typeface="Microsoft YaHei" charset="-122"/>
                <a:ea typeface="Microsoft YaHei" charset="-122"/>
                <a:cs typeface="Microsoft YaHei" charset="-122"/>
              </a:rPr>
              <a:t>tf</a:t>
            </a:r>
            <a:br>
              <a:rPr lang="en-US" altLang="zh-CN" sz="1600" dirty="0">
                <a:latin typeface="Microsoft YaHei" charset="-122"/>
                <a:ea typeface="Microsoft YaHei" charset="-122"/>
                <a:cs typeface="Microsoft YaHei" charset="-122"/>
              </a:rPr>
            </a:br>
            <a:r>
              <a:rPr lang="en-US" altLang="zh-CN" sz="1600" dirty="0">
                <a:latin typeface="Microsoft YaHei" charset="-122"/>
                <a:ea typeface="Microsoft YaHei" charset="-122"/>
                <a:cs typeface="Microsoft YaHei" charset="-122"/>
              </a:rPr>
              <a:t>input1 = </a:t>
            </a:r>
            <a:r>
              <a:rPr lang="en-US" altLang="zh-CN" sz="1600" dirty="0" err="1">
                <a:latin typeface="Microsoft YaHei" charset="-122"/>
                <a:ea typeface="Microsoft YaHei" charset="-122"/>
                <a:cs typeface="Microsoft YaHei" charset="-122"/>
              </a:rPr>
              <a:t>tf.constant</a:t>
            </a:r>
            <a:r>
              <a:rPr lang="en-US" altLang="zh-CN" sz="1600" dirty="0">
                <a:latin typeface="Microsoft YaHei" charset="-122"/>
                <a:ea typeface="Microsoft YaHei" charset="-122"/>
                <a:cs typeface="Microsoft YaHei" charset="-122"/>
              </a:rPr>
              <a:t>([1.0, 2.0, 3.0], name = "</a:t>
            </a:r>
            <a:r>
              <a:rPr lang="en-US" altLang="zh-CN" sz="1600" dirty="0" err="1">
                <a:latin typeface="Microsoft YaHei" charset="-122"/>
                <a:ea typeface="Microsoft YaHei" charset="-122"/>
                <a:cs typeface="Microsoft YaHei" charset="-122"/>
              </a:rPr>
              <a:t>x_const</a:t>
            </a:r>
            <a:r>
              <a:rPr lang="en-US" altLang="zh-CN" sz="1600" dirty="0">
                <a:latin typeface="Microsoft YaHei" charset="-122"/>
                <a:ea typeface="Microsoft YaHei" charset="-122"/>
                <a:cs typeface="Microsoft YaHei" charset="-122"/>
              </a:rPr>
              <a:t>")</a:t>
            </a:r>
            <a:br>
              <a:rPr lang="en-US" altLang="zh-CN" sz="1600" dirty="0">
                <a:latin typeface="Microsoft YaHei" charset="-122"/>
                <a:ea typeface="Microsoft YaHei" charset="-122"/>
                <a:cs typeface="Microsoft YaHei" charset="-122"/>
              </a:rPr>
            </a:br>
            <a:r>
              <a:rPr lang="en-US" altLang="zh-CN" sz="1600" dirty="0">
                <a:latin typeface="Microsoft YaHei" charset="-122"/>
                <a:ea typeface="Microsoft YaHei" charset="-122"/>
                <a:cs typeface="Microsoft YaHei" charset="-122"/>
              </a:rPr>
              <a:t>input2 = </a:t>
            </a:r>
            <a:r>
              <a:rPr lang="en-US" altLang="zh-CN" sz="1600" dirty="0" err="1">
                <a:latin typeface="Microsoft YaHei" charset="-122"/>
                <a:ea typeface="Microsoft YaHei" charset="-122"/>
                <a:cs typeface="Microsoft YaHei" charset="-122"/>
              </a:rPr>
              <a:t>tf.Variable</a:t>
            </a:r>
            <a:r>
              <a:rPr lang="en-US" altLang="zh-CN" sz="1600" dirty="0">
                <a:latin typeface="Microsoft YaHei" charset="-122"/>
                <a:ea typeface="Microsoft YaHei" charset="-122"/>
                <a:cs typeface="Microsoft YaHei" charset="-122"/>
              </a:rPr>
              <a:t>([3.0, 4.0, 5.0], name = "</a:t>
            </a:r>
            <a:r>
              <a:rPr lang="en-US" altLang="zh-CN" sz="1600" dirty="0" err="1">
                <a:latin typeface="Microsoft YaHei" charset="-122"/>
                <a:ea typeface="Microsoft YaHei" charset="-122"/>
                <a:cs typeface="Microsoft YaHei" charset="-122"/>
              </a:rPr>
              <a:t>y_var</a:t>
            </a:r>
            <a:r>
              <a:rPr lang="en-US" altLang="zh-CN" sz="1600" dirty="0">
                <a:latin typeface="Microsoft YaHei" charset="-122"/>
                <a:ea typeface="Microsoft YaHei" charset="-122"/>
                <a:cs typeface="Microsoft YaHei" charset="-122"/>
              </a:rPr>
              <a:t>")</a:t>
            </a:r>
            <a:br>
              <a:rPr lang="en-US" altLang="zh-CN" sz="1600" dirty="0">
                <a:latin typeface="Microsoft YaHei" charset="-122"/>
                <a:ea typeface="Microsoft YaHei" charset="-122"/>
                <a:cs typeface="Microsoft YaHei" charset="-122"/>
              </a:rPr>
            </a:br>
            <a:r>
              <a:rPr lang="en-US" altLang="zh-CN" sz="1600" dirty="0">
                <a:latin typeface="Microsoft YaHei" charset="-122"/>
                <a:ea typeface="Microsoft YaHei" charset="-122"/>
                <a:cs typeface="Microsoft YaHei" charset="-122"/>
              </a:rPr>
              <a:t>output = </a:t>
            </a:r>
            <a:r>
              <a:rPr lang="en-US" altLang="zh-CN" sz="1600" dirty="0" err="1">
                <a:latin typeface="Microsoft YaHei" charset="-122"/>
                <a:ea typeface="Microsoft YaHei" charset="-122"/>
                <a:cs typeface="Microsoft YaHei" charset="-122"/>
              </a:rPr>
              <a:t>tf.add</a:t>
            </a:r>
            <a:r>
              <a:rPr lang="en-US" altLang="zh-CN" sz="1600" dirty="0">
                <a:latin typeface="Microsoft YaHei" charset="-122"/>
                <a:ea typeface="Microsoft YaHei" charset="-122"/>
                <a:cs typeface="Microsoft YaHei" charset="-122"/>
              </a:rPr>
              <a:t>(input1, input2, name ="</a:t>
            </a:r>
            <a:r>
              <a:rPr lang="en-US" altLang="zh-CN" sz="1600" dirty="0" err="1">
                <a:latin typeface="Microsoft YaHei" charset="-122"/>
                <a:ea typeface="Microsoft YaHei" charset="-122"/>
                <a:cs typeface="Microsoft YaHei" charset="-122"/>
              </a:rPr>
              <a:t>add_op</a:t>
            </a:r>
            <a:r>
              <a:rPr lang="en-US" altLang="zh-CN" sz="1600" dirty="0">
                <a:latin typeface="Microsoft YaHei" charset="-122"/>
                <a:ea typeface="Microsoft YaHei" charset="-122"/>
                <a:cs typeface="Microsoft YaHei" charset="-122"/>
              </a:rPr>
              <a:t>")</a:t>
            </a:r>
          </a:p>
          <a:p>
            <a:pPr lvl="0" eaLnBrk="0" fontAlgn="base" hangingPunct="0">
              <a:spcBef>
                <a:spcPct val="0"/>
              </a:spcBef>
              <a:spcAft>
                <a:spcPct val="0"/>
              </a:spcAft>
            </a:pPr>
            <a:r>
              <a:rPr lang="en-US" altLang="zh-CN" sz="1600" dirty="0">
                <a:latin typeface="Microsoft YaHei" charset="-122"/>
                <a:ea typeface="Microsoft YaHei" charset="-122"/>
                <a:cs typeface="Microsoft YaHei" charset="-122"/>
              </a:rPr>
              <a:t>print input1, '\n',input2, '\</a:t>
            </a:r>
            <a:r>
              <a:rPr lang="en-US" altLang="zh-CN" sz="1600" dirty="0" err="1">
                <a:latin typeface="Microsoft YaHei" charset="-122"/>
                <a:ea typeface="Microsoft YaHei" charset="-122"/>
                <a:cs typeface="Microsoft YaHei" charset="-122"/>
              </a:rPr>
              <a:t>n',output</a:t>
            </a:r>
            <a:endParaRPr lang="zh-CN" altLang="zh-CN" sz="3600" dirty="0">
              <a:latin typeface="Microsoft YaHei" charset="-122"/>
              <a:ea typeface="Microsoft YaHei" charset="-122"/>
              <a:cs typeface="Microsoft YaHei" charset="-122"/>
            </a:endParaRPr>
          </a:p>
        </p:txBody>
      </p:sp>
      <p:pic>
        <p:nvPicPr>
          <p:cNvPr id="8" name="图片 7"/>
          <p:cNvPicPr>
            <a:picLocks noChangeAspect="1"/>
          </p:cNvPicPr>
          <p:nvPr/>
        </p:nvPicPr>
        <p:blipFill>
          <a:blip r:embed="rId3"/>
          <a:stretch>
            <a:fillRect/>
          </a:stretch>
        </p:blipFill>
        <p:spPr>
          <a:xfrm>
            <a:off x="7407300" y="3602137"/>
            <a:ext cx="3260701" cy="2654059"/>
          </a:xfrm>
          <a:prstGeom prst="rect">
            <a:avLst/>
          </a:prstGeom>
        </p:spPr>
      </p:pic>
      <p:sp>
        <p:nvSpPr>
          <p:cNvPr id="9" name="Rectangle 2"/>
          <p:cNvSpPr>
            <a:spLocks noChangeArrowheads="1"/>
          </p:cNvSpPr>
          <p:nvPr/>
        </p:nvSpPr>
        <p:spPr bwMode="auto">
          <a:xfrm>
            <a:off x="1487488" y="5373217"/>
            <a:ext cx="5688631" cy="830997"/>
          </a:xfrm>
          <a:prstGeom prst="rect">
            <a:avLst/>
          </a:prstGeom>
          <a:solidFill>
            <a:srgbClr val="00B050"/>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sz="1600" b="1" dirty="0">
                <a:latin typeface="Microsoft YaHei" charset="-122"/>
                <a:ea typeface="Microsoft YaHei" charset="-122"/>
                <a:cs typeface="Microsoft YaHei" charset="-122"/>
              </a:rPr>
              <a:t>Tensor("x_const:0", shape=(3,), </a:t>
            </a:r>
            <a:r>
              <a:rPr lang="en-US" altLang="zh-CN" sz="1600" b="1" dirty="0" err="1">
                <a:latin typeface="Microsoft YaHei" charset="-122"/>
                <a:ea typeface="Microsoft YaHei" charset="-122"/>
                <a:cs typeface="Microsoft YaHei" charset="-122"/>
              </a:rPr>
              <a:t>dtype</a:t>
            </a:r>
            <a:r>
              <a:rPr lang="en-US" altLang="zh-CN" sz="1600" b="1" dirty="0">
                <a:latin typeface="Microsoft YaHei" charset="-122"/>
                <a:ea typeface="Microsoft YaHei" charset="-122"/>
                <a:cs typeface="Microsoft YaHei" charset="-122"/>
              </a:rPr>
              <a:t>=float32) &lt;</a:t>
            </a:r>
            <a:r>
              <a:rPr lang="en-US" altLang="zh-CN" sz="1600" b="1" dirty="0" err="1">
                <a:latin typeface="Microsoft YaHei" charset="-122"/>
                <a:ea typeface="Microsoft YaHei" charset="-122"/>
                <a:cs typeface="Microsoft YaHei" charset="-122"/>
              </a:rPr>
              <a:t>tf.Variable</a:t>
            </a:r>
            <a:r>
              <a:rPr lang="en-US" altLang="zh-CN" sz="1600" b="1" dirty="0">
                <a:latin typeface="Microsoft YaHei" charset="-122"/>
                <a:ea typeface="Microsoft YaHei" charset="-122"/>
                <a:cs typeface="Microsoft YaHei" charset="-122"/>
              </a:rPr>
              <a:t> 'y_var:0' shape=(3,) </a:t>
            </a:r>
            <a:r>
              <a:rPr lang="en-US" altLang="zh-CN" sz="1600" b="1" dirty="0" err="1">
                <a:latin typeface="Microsoft YaHei" charset="-122"/>
                <a:ea typeface="Microsoft YaHei" charset="-122"/>
                <a:cs typeface="Microsoft YaHei" charset="-122"/>
              </a:rPr>
              <a:t>dtype</a:t>
            </a:r>
            <a:r>
              <a:rPr lang="en-US" altLang="zh-CN" sz="1600" b="1" dirty="0">
                <a:latin typeface="Microsoft YaHei" charset="-122"/>
                <a:ea typeface="Microsoft YaHei" charset="-122"/>
                <a:cs typeface="Microsoft YaHei" charset="-122"/>
              </a:rPr>
              <a:t>=float32_ref&gt; Tensor("add_op:0", shape=(3,), </a:t>
            </a:r>
            <a:r>
              <a:rPr lang="en-US" altLang="zh-CN" sz="1600" b="1" dirty="0" err="1">
                <a:latin typeface="Microsoft YaHei" charset="-122"/>
                <a:ea typeface="Microsoft YaHei" charset="-122"/>
                <a:cs typeface="Microsoft YaHei" charset="-122"/>
              </a:rPr>
              <a:t>dtype</a:t>
            </a:r>
            <a:r>
              <a:rPr lang="en-US" altLang="zh-CN" sz="1600" b="1" dirty="0">
                <a:latin typeface="Microsoft YaHei" charset="-122"/>
                <a:ea typeface="Microsoft YaHei" charset="-122"/>
                <a:cs typeface="Microsoft YaHei" charset="-122"/>
              </a:rPr>
              <a:t>=float32)</a:t>
            </a:r>
            <a:endParaRPr lang="zh-CN" altLang="zh-CN" sz="16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7611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err="1"/>
              <a:t>TensorFlow</a:t>
            </a:r>
            <a:r>
              <a:rPr lang="zh-CN" altLang="en-US" dirty="0"/>
              <a:t>基本使用</a:t>
            </a:r>
            <a:r>
              <a:rPr lang="en-US" altLang="zh-CN" dirty="0"/>
              <a:t>---</a:t>
            </a:r>
            <a:r>
              <a:rPr lang="zh-CN" altLang="en-US" dirty="0"/>
              <a:t>计算图</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3" y="1916832"/>
            <a:ext cx="10116615" cy="4267200"/>
          </a:xfrm>
        </p:spPr>
        <p:txBody>
          <a:bodyPr rtlCol="0">
            <a:normAutofit/>
          </a:bodyPr>
          <a:lstStyle/>
          <a:p>
            <a:r>
              <a:rPr lang="zh-CN" altLang="en-US" sz="1800" dirty="0"/>
              <a:t>计算图是用图中节点呈现一系列操作的图表。包括：</a:t>
            </a:r>
            <a:endParaRPr lang="en-US" altLang="zh-CN" sz="1800" dirty="0"/>
          </a:p>
          <a:p>
            <a:pPr marL="644652" lvl="1" indent="-342900">
              <a:buFont typeface="+mj-lt"/>
              <a:buAutoNum type="arabicPeriod"/>
            </a:pPr>
            <a:r>
              <a:rPr lang="zh-CN" altLang="en-US" sz="1400" dirty="0"/>
              <a:t>构建计算图</a:t>
            </a:r>
            <a:endParaRPr lang="en-US" altLang="zh-CN" sz="1400" dirty="0"/>
          </a:p>
          <a:p>
            <a:pPr marL="644652" lvl="1" indent="-342900">
              <a:buFont typeface="+mj-lt"/>
              <a:buAutoNum type="arabicPeriod"/>
            </a:pPr>
            <a:r>
              <a:rPr lang="zh-CN" altLang="en-US" sz="1400" b="1" dirty="0">
                <a:solidFill>
                  <a:srgbClr val="FFFF00"/>
                </a:solidFill>
              </a:rPr>
              <a:t>运行计算图</a:t>
            </a:r>
            <a:endParaRPr lang="en-US" altLang="zh-CN" sz="1400" b="1" dirty="0">
              <a:solidFill>
                <a:srgbClr val="FFFF00"/>
              </a:solidFill>
            </a:endParaRPr>
          </a:p>
          <a:p>
            <a:pPr marL="0" indent="0">
              <a:buNone/>
            </a:pPr>
            <a:r>
              <a:rPr lang="zh-CN" altLang="en-US" sz="1800" dirty="0"/>
              <a:t>构建的计算图必须在</a:t>
            </a:r>
            <a:r>
              <a:rPr lang="en-US" altLang="zh-CN" sz="1800" dirty="0" err="1"/>
              <a:t>tensorflow</a:t>
            </a:r>
            <a:r>
              <a:rPr lang="zh-CN" altLang="en-US" sz="1800" dirty="0"/>
              <a:t>的</a:t>
            </a:r>
            <a:r>
              <a:rPr lang="en-US" altLang="zh-CN" sz="1800" dirty="0"/>
              <a:t>session</a:t>
            </a:r>
            <a:r>
              <a:rPr lang="zh-CN" altLang="en-US" sz="1800" dirty="0"/>
              <a:t>中才能运行：</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sp>
        <p:nvSpPr>
          <p:cNvPr id="3" name="Rectangle 1"/>
          <p:cNvSpPr>
            <a:spLocks noChangeArrowheads="1"/>
          </p:cNvSpPr>
          <p:nvPr/>
        </p:nvSpPr>
        <p:spPr bwMode="auto">
          <a:xfrm>
            <a:off x="1559497" y="3380507"/>
            <a:ext cx="6948263" cy="2893100"/>
          </a:xfrm>
          <a:prstGeom prst="rect">
            <a:avLst/>
          </a:prstGeom>
          <a:solidFill>
            <a:srgbClr val="AAAA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mr-IN" altLang="zh-CN" sz="1400" b="1" i="1" dirty="0">
                <a:solidFill>
                  <a:srgbClr val="00B050"/>
                </a:solidFill>
              </a:rPr>
              <a:t># -*-</a:t>
            </a:r>
            <a:r>
              <a:rPr lang="mr-IN" altLang="zh-CN" sz="1400" b="1" i="1" dirty="0" err="1">
                <a:solidFill>
                  <a:srgbClr val="00B050"/>
                </a:solidFill>
              </a:rPr>
              <a:t>coding</a:t>
            </a:r>
            <a:r>
              <a:rPr lang="mr-IN" altLang="zh-CN" sz="1400" b="1" i="1" dirty="0">
                <a:solidFill>
                  <a:srgbClr val="00B050"/>
                </a:solidFill>
              </a:rPr>
              <a:t>: utf-8 -*-</a:t>
            </a:r>
            <a:endParaRPr lang="en-US" altLang="zh-CN" sz="1400" b="1" dirty="0">
              <a:solidFill>
                <a:srgbClr val="00B050"/>
              </a:solidFill>
              <a:latin typeface="Microsoft YaHei" charset="-122"/>
              <a:ea typeface="Microsoft YaHei" charset="-122"/>
              <a:cs typeface="Microsoft YaHei" charset="-122"/>
            </a:endParaRPr>
          </a:p>
          <a:p>
            <a:pPr lvl="0" eaLnBrk="0" fontAlgn="base" hangingPunct="0">
              <a:spcBef>
                <a:spcPct val="0"/>
              </a:spcBef>
              <a:spcAft>
                <a:spcPct val="0"/>
              </a:spcAft>
            </a:pPr>
            <a:r>
              <a:rPr lang="en-US" altLang="zh-CN" sz="1400" b="1" dirty="0">
                <a:latin typeface="Microsoft YaHei" charset="-122"/>
                <a:ea typeface="Microsoft YaHei" charset="-122"/>
                <a:cs typeface="Microsoft YaHei" charset="-122"/>
              </a:rPr>
              <a:t>import </a:t>
            </a:r>
            <a:r>
              <a:rPr lang="en-US" altLang="zh-CN" sz="1400" b="1" dirty="0" err="1">
                <a:latin typeface="Microsoft YaHei" charset="-122"/>
                <a:ea typeface="Microsoft YaHei" charset="-122"/>
                <a:cs typeface="Microsoft YaHei" charset="-122"/>
              </a:rPr>
              <a:t>tensorflow</a:t>
            </a:r>
            <a:r>
              <a:rPr lang="en-US" altLang="zh-CN" sz="1400" b="1" dirty="0">
                <a:latin typeface="Microsoft YaHei" charset="-122"/>
                <a:ea typeface="Microsoft YaHei" charset="-122"/>
                <a:cs typeface="Microsoft YaHei" charset="-122"/>
              </a:rPr>
              <a:t> as </a:t>
            </a:r>
            <a:r>
              <a:rPr lang="en-US" altLang="zh-CN" sz="1400" b="1" dirty="0" err="1">
                <a:latin typeface="Microsoft YaHei" charset="-122"/>
                <a:ea typeface="Microsoft YaHei" charset="-122"/>
                <a:cs typeface="Microsoft YaHei" charset="-122"/>
              </a:rPr>
              <a:t>tf</a:t>
            </a:r>
            <a:br>
              <a:rPr lang="en-US" altLang="zh-CN" sz="1400" b="1" dirty="0">
                <a:latin typeface="Microsoft YaHei" charset="-122"/>
                <a:ea typeface="Microsoft YaHei" charset="-122"/>
                <a:cs typeface="Microsoft YaHei" charset="-122"/>
              </a:rPr>
            </a:br>
            <a:r>
              <a:rPr lang="en-US" altLang="zh-CN" sz="1400" b="1" dirty="0">
                <a:latin typeface="Microsoft YaHei" charset="-122"/>
                <a:ea typeface="Microsoft YaHei" charset="-122"/>
                <a:cs typeface="Microsoft YaHei" charset="-122"/>
              </a:rPr>
              <a:t>input1 = </a:t>
            </a:r>
            <a:r>
              <a:rPr lang="en-US" altLang="zh-CN" sz="1400" b="1" dirty="0" err="1">
                <a:latin typeface="Microsoft YaHei" charset="-122"/>
                <a:ea typeface="Microsoft YaHei" charset="-122"/>
                <a:cs typeface="Microsoft YaHei" charset="-122"/>
              </a:rPr>
              <a:t>tf.constant</a:t>
            </a:r>
            <a:r>
              <a:rPr lang="en-US" altLang="zh-CN" sz="1400" b="1" dirty="0">
                <a:latin typeface="Microsoft YaHei" charset="-122"/>
                <a:ea typeface="Microsoft YaHei" charset="-122"/>
                <a:cs typeface="Microsoft YaHei" charset="-122"/>
              </a:rPr>
              <a:t>([1.0, 2.0, 3.0], name = “</a:t>
            </a:r>
            <a:r>
              <a:rPr lang="en-US" altLang="zh-CN" sz="1400" b="1" dirty="0" err="1">
                <a:latin typeface="Microsoft YaHei" charset="-122"/>
                <a:ea typeface="Microsoft YaHei" charset="-122"/>
                <a:cs typeface="Microsoft YaHei" charset="-122"/>
              </a:rPr>
              <a:t>x_const</a:t>
            </a:r>
            <a:r>
              <a:rPr lang="en-US" altLang="zh-CN" sz="1400" b="1" dirty="0">
                <a:latin typeface="Microsoft YaHei" charset="-122"/>
                <a:ea typeface="Microsoft YaHei" charset="-122"/>
                <a:cs typeface="Microsoft YaHei" charset="-122"/>
              </a:rPr>
              <a:t>”)</a:t>
            </a:r>
            <a:r>
              <a:rPr lang="zh-CN" altLang="en-US" sz="1400" b="1" dirty="0">
                <a:latin typeface="Microsoft YaHei" charset="-122"/>
                <a:ea typeface="Microsoft YaHei" charset="-122"/>
                <a:cs typeface="Microsoft YaHei" charset="-122"/>
              </a:rPr>
              <a:t> </a:t>
            </a:r>
            <a:r>
              <a:rPr lang="en-US" altLang="zh-CN" sz="1400" b="1" dirty="0">
                <a:solidFill>
                  <a:srgbClr val="00B050"/>
                </a:solidFill>
                <a:latin typeface="Microsoft YaHei" charset="-122"/>
                <a:ea typeface="Microsoft YaHei" charset="-122"/>
                <a:cs typeface="Microsoft YaHei" charset="-122"/>
              </a:rPr>
              <a:t>#</a:t>
            </a:r>
            <a:r>
              <a:rPr lang="zh-CN" altLang="en-US" sz="1400" b="1" dirty="0">
                <a:solidFill>
                  <a:srgbClr val="00B050"/>
                </a:solidFill>
                <a:latin typeface="Microsoft YaHei" charset="-122"/>
                <a:ea typeface="Microsoft YaHei" charset="-122"/>
                <a:cs typeface="Microsoft YaHei" charset="-122"/>
              </a:rPr>
              <a:t>常量</a:t>
            </a:r>
            <a:br>
              <a:rPr lang="en-US" altLang="zh-CN" sz="1400" b="1" dirty="0">
                <a:latin typeface="Microsoft YaHei" charset="-122"/>
                <a:ea typeface="Microsoft YaHei" charset="-122"/>
                <a:cs typeface="Microsoft YaHei" charset="-122"/>
              </a:rPr>
            </a:br>
            <a:r>
              <a:rPr lang="en-US" altLang="zh-CN" sz="1400" b="1" dirty="0">
                <a:latin typeface="Microsoft YaHei" charset="-122"/>
                <a:ea typeface="Microsoft YaHei" charset="-122"/>
                <a:cs typeface="Microsoft YaHei" charset="-122"/>
              </a:rPr>
              <a:t>input2 = </a:t>
            </a:r>
            <a:r>
              <a:rPr lang="en-US" altLang="zh-CN" sz="1400" b="1" dirty="0" err="1">
                <a:latin typeface="Microsoft YaHei" charset="-122"/>
                <a:ea typeface="Microsoft YaHei" charset="-122"/>
                <a:cs typeface="Microsoft YaHei" charset="-122"/>
              </a:rPr>
              <a:t>tf.Variable</a:t>
            </a:r>
            <a:r>
              <a:rPr lang="en-US" altLang="zh-CN" sz="1400" b="1" dirty="0">
                <a:latin typeface="Microsoft YaHei" charset="-122"/>
                <a:ea typeface="Microsoft YaHei" charset="-122"/>
                <a:cs typeface="Microsoft YaHei" charset="-122"/>
              </a:rPr>
              <a:t>([3.0, 4.0, 5.0], name = “</a:t>
            </a:r>
            <a:r>
              <a:rPr lang="en-US" altLang="zh-CN" sz="1400" b="1" dirty="0" err="1">
                <a:latin typeface="Microsoft YaHei" charset="-122"/>
                <a:ea typeface="Microsoft YaHei" charset="-122"/>
                <a:cs typeface="Microsoft YaHei" charset="-122"/>
              </a:rPr>
              <a:t>y_var</a:t>
            </a:r>
            <a:r>
              <a:rPr lang="en-US" altLang="zh-CN" sz="1400" b="1" dirty="0">
                <a:latin typeface="Microsoft YaHei" charset="-122"/>
                <a:ea typeface="Microsoft YaHei" charset="-122"/>
                <a:cs typeface="Microsoft YaHei" charset="-122"/>
              </a:rPr>
              <a:t>")</a:t>
            </a:r>
            <a:r>
              <a:rPr lang="zh-CN" altLang="en-US" sz="1400" b="1" dirty="0">
                <a:latin typeface="Microsoft YaHei" charset="-122"/>
                <a:ea typeface="Microsoft YaHei" charset="-122"/>
                <a:cs typeface="Microsoft YaHei" charset="-122"/>
              </a:rPr>
              <a:t>  </a:t>
            </a:r>
            <a:r>
              <a:rPr lang="en-US" altLang="zh-CN" sz="1400" b="1" dirty="0">
                <a:solidFill>
                  <a:srgbClr val="00B050"/>
                </a:solidFill>
                <a:latin typeface="Microsoft YaHei" charset="-122"/>
                <a:ea typeface="Microsoft YaHei" charset="-122"/>
                <a:cs typeface="Microsoft YaHei" charset="-122"/>
              </a:rPr>
              <a:t>#</a:t>
            </a:r>
            <a:r>
              <a:rPr lang="zh-CN" altLang="en-US" sz="1400" b="1" dirty="0">
                <a:solidFill>
                  <a:srgbClr val="00B050"/>
                </a:solidFill>
                <a:latin typeface="Microsoft YaHei" charset="-122"/>
                <a:ea typeface="Microsoft YaHei" charset="-122"/>
                <a:cs typeface="Microsoft YaHei" charset="-122"/>
              </a:rPr>
              <a:t>变量必须有初值</a:t>
            </a:r>
            <a:br>
              <a:rPr lang="en-US" altLang="zh-CN" sz="1400" b="1" dirty="0">
                <a:latin typeface="Microsoft YaHei" charset="-122"/>
                <a:ea typeface="Microsoft YaHei" charset="-122"/>
                <a:cs typeface="Microsoft YaHei" charset="-122"/>
              </a:rPr>
            </a:br>
            <a:r>
              <a:rPr lang="en-US" altLang="zh-CN" sz="1400" b="1" dirty="0">
                <a:latin typeface="Microsoft YaHei" charset="-122"/>
                <a:ea typeface="Microsoft YaHei" charset="-122"/>
                <a:cs typeface="Microsoft YaHei" charset="-122"/>
              </a:rPr>
              <a:t>output = </a:t>
            </a:r>
            <a:r>
              <a:rPr lang="en-US" altLang="zh-CN" sz="1400" b="1" dirty="0" err="1">
                <a:latin typeface="Microsoft YaHei" charset="-122"/>
                <a:ea typeface="Microsoft YaHei" charset="-122"/>
                <a:cs typeface="Microsoft YaHei" charset="-122"/>
              </a:rPr>
              <a:t>tf.add</a:t>
            </a:r>
            <a:r>
              <a:rPr lang="en-US" altLang="zh-CN" sz="1400" b="1" dirty="0">
                <a:latin typeface="Microsoft YaHei" charset="-122"/>
                <a:ea typeface="Microsoft YaHei" charset="-122"/>
                <a:cs typeface="Microsoft YaHei" charset="-122"/>
              </a:rPr>
              <a:t>(input1, input2, name ="</a:t>
            </a:r>
            <a:r>
              <a:rPr lang="en-US" altLang="zh-CN" sz="1400" b="1" dirty="0" err="1">
                <a:latin typeface="Microsoft YaHei" charset="-122"/>
                <a:ea typeface="Microsoft YaHei" charset="-122"/>
                <a:cs typeface="Microsoft YaHei" charset="-122"/>
              </a:rPr>
              <a:t>add_op</a:t>
            </a:r>
            <a:r>
              <a:rPr lang="en-US" altLang="zh-CN" sz="1400" b="1" dirty="0">
                <a:latin typeface="Microsoft YaHei" charset="-122"/>
                <a:ea typeface="Microsoft YaHei" charset="-122"/>
                <a:cs typeface="Microsoft YaHei" charset="-122"/>
              </a:rPr>
              <a:t>")</a:t>
            </a:r>
          </a:p>
          <a:p>
            <a:pPr lvl="0" eaLnBrk="0" fontAlgn="base" hangingPunct="0">
              <a:spcBef>
                <a:spcPct val="0"/>
              </a:spcBef>
              <a:spcAft>
                <a:spcPct val="0"/>
              </a:spcAft>
            </a:pPr>
            <a:endParaRPr lang="en-US" altLang="zh-CN" sz="1400" b="1" dirty="0">
              <a:latin typeface="Microsoft YaHei" charset="-122"/>
              <a:ea typeface="Microsoft YaHei" charset="-122"/>
              <a:cs typeface="Microsoft YaHei" charset="-122"/>
            </a:endParaRPr>
          </a:p>
          <a:p>
            <a:pPr eaLnBrk="0" fontAlgn="base" hangingPunct="0">
              <a:spcBef>
                <a:spcPct val="0"/>
              </a:spcBef>
              <a:spcAft>
                <a:spcPct val="0"/>
              </a:spcAft>
            </a:pPr>
            <a:r>
              <a:rPr lang="en-US" altLang="zh-CN" sz="1400" b="1" dirty="0" err="1">
                <a:latin typeface="Microsoft YaHei" charset="-122"/>
                <a:ea typeface="Microsoft YaHei" charset="-122"/>
                <a:cs typeface="Microsoft YaHei" charset="-122"/>
              </a:rPr>
              <a:t>sess</a:t>
            </a:r>
            <a:r>
              <a:rPr lang="en-US" altLang="zh-CN" sz="1400" b="1" dirty="0">
                <a:latin typeface="Microsoft YaHei" charset="-122"/>
                <a:ea typeface="Microsoft YaHei" charset="-122"/>
                <a:cs typeface="Microsoft YaHei" charset="-122"/>
              </a:rPr>
              <a:t> = </a:t>
            </a:r>
            <a:r>
              <a:rPr lang="en-US" altLang="zh-CN" sz="1400" b="1" dirty="0" err="1">
                <a:latin typeface="Microsoft YaHei" charset="-122"/>
                <a:ea typeface="Microsoft YaHei" charset="-122"/>
                <a:cs typeface="Microsoft YaHei" charset="-122"/>
              </a:rPr>
              <a:t>tf.Session</a:t>
            </a:r>
            <a:r>
              <a:rPr lang="en-US" altLang="zh-CN" sz="1400" b="1" dirty="0">
                <a:latin typeface="Microsoft YaHei" charset="-122"/>
                <a:ea typeface="Microsoft YaHei" charset="-122"/>
                <a:cs typeface="Microsoft YaHei" charset="-122"/>
              </a:rPr>
              <a:t>()</a:t>
            </a:r>
            <a:r>
              <a:rPr lang="en-US" altLang="zh-CN" sz="1400" b="1" dirty="0">
                <a:solidFill>
                  <a:srgbClr val="00B050"/>
                </a:solidFill>
                <a:latin typeface="Microsoft YaHei" charset="-122"/>
                <a:ea typeface="Microsoft YaHei" charset="-122"/>
                <a:cs typeface="Microsoft YaHei" charset="-122"/>
              </a:rPr>
              <a:t> # </a:t>
            </a:r>
            <a:r>
              <a:rPr lang="zh-CN" altLang="en-US" sz="1400" b="1" dirty="0">
                <a:solidFill>
                  <a:srgbClr val="00B050"/>
                </a:solidFill>
                <a:latin typeface="Microsoft YaHei" charset="-122"/>
                <a:ea typeface="Microsoft YaHei" charset="-122"/>
                <a:cs typeface="Microsoft YaHei" charset="-122"/>
              </a:rPr>
              <a:t>运行计算图之前创建</a:t>
            </a:r>
            <a:r>
              <a:rPr lang="en-US" altLang="zh-CN" sz="1400" b="1" dirty="0">
                <a:solidFill>
                  <a:srgbClr val="00B050"/>
                </a:solidFill>
                <a:latin typeface="Microsoft YaHei" charset="-122"/>
                <a:ea typeface="Microsoft YaHei" charset="-122"/>
                <a:cs typeface="Microsoft YaHei" charset="-122"/>
              </a:rPr>
              <a:t>session</a:t>
            </a:r>
            <a:endParaRPr lang="en-US" altLang="zh-CN" sz="1400" b="1" dirty="0">
              <a:latin typeface="Microsoft YaHei" charset="-122"/>
              <a:ea typeface="Microsoft YaHei" charset="-122"/>
              <a:cs typeface="Microsoft YaHei" charset="-122"/>
            </a:endParaRPr>
          </a:p>
          <a:p>
            <a:pPr lvl="0" eaLnBrk="0" fontAlgn="base" hangingPunct="0">
              <a:spcBef>
                <a:spcPct val="0"/>
              </a:spcBef>
              <a:spcAft>
                <a:spcPct val="0"/>
              </a:spcAft>
            </a:pPr>
            <a:r>
              <a:rPr lang="en-US" altLang="zh-CN" sz="1400" b="1" dirty="0">
                <a:solidFill>
                  <a:srgbClr val="00B050"/>
                </a:solidFill>
                <a:latin typeface="Microsoft YaHei" charset="-122"/>
                <a:ea typeface="Microsoft YaHei" charset="-122"/>
                <a:cs typeface="Microsoft YaHei" charset="-122"/>
              </a:rPr>
              <a:t># </a:t>
            </a:r>
            <a:r>
              <a:rPr lang="zh-CN" altLang="en-US" sz="1400" b="1" dirty="0">
                <a:solidFill>
                  <a:srgbClr val="00B050"/>
                </a:solidFill>
                <a:latin typeface="Microsoft YaHei" charset="-122"/>
                <a:ea typeface="Microsoft YaHei" charset="-122"/>
                <a:cs typeface="Microsoft YaHei" charset="-122"/>
              </a:rPr>
              <a:t>调用 </a:t>
            </a:r>
            <a:r>
              <a:rPr lang="en-US" altLang="zh-CN" sz="1400" b="1" dirty="0" err="1">
                <a:solidFill>
                  <a:srgbClr val="00B050"/>
                </a:solidFill>
                <a:latin typeface="Microsoft YaHei" charset="-122"/>
                <a:ea typeface="Microsoft YaHei" charset="-122"/>
                <a:cs typeface="Microsoft YaHei" charset="-122"/>
              </a:rPr>
              <a:t>sess</a:t>
            </a:r>
            <a:r>
              <a:rPr lang="en-US" altLang="zh-CN" sz="1400" b="1" dirty="0">
                <a:solidFill>
                  <a:srgbClr val="00B050"/>
                </a:solidFill>
                <a:latin typeface="Microsoft YaHei" charset="-122"/>
                <a:ea typeface="Microsoft YaHei" charset="-122"/>
                <a:cs typeface="Microsoft YaHei" charset="-122"/>
              </a:rPr>
              <a:t> </a:t>
            </a:r>
            <a:r>
              <a:rPr lang="zh-CN" altLang="en-US" sz="1400" b="1" dirty="0">
                <a:solidFill>
                  <a:srgbClr val="00B050"/>
                </a:solidFill>
                <a:latin typeface="Microsoft YaHei" charset="-122"/>
                <a:ea typeface="Microsoft YaHei" charset="-122"/>
                <a:cs typeface="Microsoft YaHei" charset="-122"/>
              </a:rPr>
              <a:t>的 </a:t>
            </a:r>
            <a:r>
              <a:rPr lang="en-US" altLang="zh-CN" sz="1400" b="1" dirty="0">
                <a:solidFill>
                  <a:srgbClr val="00B050"/>
                </a:solidFill>
                <a:latin typeface="Microsoft YaHei" charset="-122"/>
                <a:ea typeface="Microsoft YaHei" charset="-122"/>
                <a:cs typeface="Microsoft YaHei" charset="-122"/>
              </a:rPr>
              <a:t>‘run()' </a:t>
            </a:r>
            <a:r>
              <a:rPr lang="zh-CN" altLang="en-US" sz="1400" b="1" dirty="0">
                <a:solidFill>
                  <a:srgbClr val="00B050"/>
                </a:solidFill>
                <a:latin typeface="Microsoft YaHei" charset="-122"/>
                <a:ea typeface="Microsoft YaHei" charset="-122"/>
                <a:cs typeface="Microsoft YaHei" charset="-122"/>
              </a:rPr>
              <a:t>方法来执行矩阵乘法 </a:t>
            </a:r>
            <a:r>
              <a:rPr lang="en-US" altLang="zh-CN" sz="1400" b="1" dirty="0" err="1">
                <a:solidFill>
                  <a:srgbClr val="00B050"/>
                </a:solidFill>
                <a:latin typeface="Microsoft YaHei" charset="-122"/>
                <a:ea typeface="Microsoft YaHei" charset="-122"/>
                <a:cs typeface="Microsoft YaHei" charset="-122"/>
              </a:rPr>
              <a:t>op,feed</a:t>
            </a:r>
            <a:r>
              <a:rPr lang="zh-CN" altLang="en-US" sz="1400" b="1" dirty="0">
                <a:solidFill>
                  <a:srgbClr val="00B050"/>
                </a:solidFill>
                <a:latin typeface="Microsoft YaHei" charset="-122"/>
                <a:ea typeface="Microsoft YaHei" charset="-122"/>
                <a:cs typeface="Microsoft YaHei" charset="-122"/>
              </a:rPr>
              <a:t> 用来传入变量数据</a:t>
            </a:r>
            <a:endParaRPr lang="en-US" altLang="zh-CN" sz="1400" b="1" dirty="0">
              <a:solidFill>
                <a:srgbClr val="00B050"/>
              </a:solidFill>
              <a:latin typeface="Microsoft YaHei" charset="-122"/>
              <a:ea typeface="Microsoft YaHei" charset="-122"/>
              <a:cs typeface="Microsoft YaHei" charset="-122"/>
            </a:endParaRPr>
          </a:p>
          <a:p>
            <a:pPr lvl="0" eaLnBrk="0" fontAlgn="base" hangingPunct="0">
              <a:spcBef>
                <a:spcPct val="0"/>
              </a:spcBef>
              <a:spcAft>
                <a:spcPct val="0"/>
              </a:spcAft>
            </a:pPr>
            <a:r>
              <a:rPr lang="en-US" altLang="zh-CN" sz="1400" b="1" dirty="0">
                <a:latin typeface="Microsoft YaHei" charset="-122"/>
                <a:ea typeface="Microsoft YaHei" charset="-122"/>
                <a:cs typeface="Microsoft YaHei" charset="-122"/>
              </a:rPr>
              <a:t>result = </a:t>
            </a:r>
            <a:r>
              <a:rPr lang="en-US" altLang="zh-CN" sz="1400" b="1" dirty="0" err="1">
                <a:latin typeface="Microsoft YaHei" charset="-122"/>
                <a:ea typeface="Microsoft YaHei" charset="-122"/>
                <a:cs typeface="Microsoft YaHei" charset="-122"/>
              </a:rPr>
              <a:t>sess.run</a:t>
            </a:r>
            <a:r>
              <a:rPr lang="en-US" altLang="zh-CN" sz="1400" b="1" dirty="0">
                <a:latin typeface="Microsoft YaHei" charset="-122"/>
                <a:ea typeface="Microsoft YaHei" charset="-122"/>
                <a:cs typeface="Microsoft YaHei" charset="-122"/>
              </a:rPr>
              <a:t>(output, </a:t>
            </a:r>
            <a:r>
              <a:rPr lang="en-US" altLang="zh-CN" sz="1400" b="1" dirty="0" err="1">
                <a:latin typeface="Microsoft YaHei" charset="-122"/>
                <a:ea typeface="Microsoft YaHei" charset="-122"/>
                <a:cs typeface="Microsoft YaHei" charset="-122"/>
              </a:rPr>
              <a:t>feed_dict</a:t>
            </a:r>
            <a:r>
              <a:rPr lang="en-US" altLang="zh-CN" sz="1400" b="1" dirty="0">
                <a:latin typeface="Microsoft YaHei" charset="-122"/>
                <a:ea typeface="Microsoft YaHei" charset="-122"/>
                <a:cs typeface="Microsoft YaHei" charset="-122"/>
              </a:rPr>
              <a:t>={input2</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[6.0, 6.0, 6.0]})</a:t>
            </a:r>
          </a:p>
          <a:p>
            <a:pPr eaLnBrk="0" fontAlgn="base" hangingPunct="0">
              <a:spcBef>
                <a:spcPct val="0"/>
              </a:spcBef>
              <a:spcAft>
                <a:spcPct val="0"/>
              </a:spcAft>
            </a:pPr>
            <a:r>
              <a:rPr lang="en-US" altLang="zh-CN" sz="1400" b="1" dirty="0">
                <a:solidFill>
                  <a:srgbClr val="00B050"/>
                </a:solidFill>
                <a:latin typeface="Microsoft YaHei" charset="-122"/>
                <a:ea typeface="Microsoft YaHei" charset="-122"/>
                <a:cs typeface="Microsoft YaHei" charset="-122"/>
              </a:rPr>
              <a:t># </a:t>
            </a:r>
            <a:r>
              <a:rPr lang="zh-CN" altLang="en-US" sz="1400" b="1" dirty="0">
                <a:solidFill>
                  <a:srgbClr val="00B050"/>
                </a:solidFill>
                <a:latin typeface="Microsoft YaHei" charset="-122"/>
                <a:ea typeface="Microsoft YaHei" charset="-122"/>
                <a:cs typeface="Microsoft YaHei" charset="-122"/>
              </a:rPr>
              <a:t>返回值 </a:t>
            </a:r>
            <a:r>
              <a:rPr lang="en-US" altLang="zh-CN" sz="1400" b="1" dirty="0">
                <a:solidFill>
                  <a:srgbClr val="00B050"/>
                </a:solidFill>
                <a:latin typeface="Microsoft YaHei" charset="-122"/>
                <a:ea typeface="Microsoft YaHei" charset="-122"/>
                <a:cs typeface="Microsoft YaHei" charset="-122"/>
              </a:rPr>
              <a:t>'result' </a:t>
            </a:r>
            <a:r>
              <a:rPr lang="zh-CN" altLang="en-US" sz="1400" b="1" dirty="0">
                <a:solidFill>
                  <a:srgbClr val="00B050"/>
                </a:solidFill>
                <a:latin typeface="Microsoft YaHei" charset="-122"/>
                <a:ea typeface="Microsoft YaHei" charset="-122"/>
                <a:cs typeface="Microsoft YaHei" charset="-122"/>
              </a:rPr>
              <a:t>是一个 </a:t>
            </a:r>
            <a:r>
              <a:rPr lang="en-US" altLang="zh-CN" sz="1400" b="1" dirty="0" err="1">
                <a:solidFill>
                  <a:srgbClr val="00B050"/>
                </a:solidFill>
                <a:latin typeface="Microsoft YaHei" charset="-122"/>
                <a:ea typeface="Microsoft YaHei" charset="-122"/>
                <a:cs typeface="Microsoft YaHei" charset="-122"/>
              </a:rPr>
              <a:t>numpy</a:t>
            </a:r>
            <a:r>
              <a:rPr lang="en-US" altLang="zh-CN" sz="1400" b="1" dirty="0">
                <a:solidFill>
                  <a:srgbClr val="00B050"/>
                </a:solidFill>
                <a:latin typeface="Microsoft YaHei" charset="-122"/>
                <a:ea typeface="Microsoft YaHei" charset="-122"/>
                <a:cs typeface="Microsoft YaHei" charset="-122"/>
              </a:rPr>
              <a:t> `</a:t>
            </a:r>
            <a:r>
              <a:rPr lang="en-US" altLang="zh-CN" sz="1400" b="1" dirty="0" err="1">
                <a:solidFill>
                  <a:srgbClr val="00B050"/>
                </a:solidFill>
                <a:latin typeface="Microsoft YaHei" charset="-122"/>
                <a:ea typeface="Microsoft YaHei" charset="-122"/>
                <a:cs typeface="Microsoft YaHei" charset="-122"/>
              </a:rPr>
              <a:t>ndarray</a:t>
            </a:r>
            <a:r>
              <a:rPr lang="en-US" altLang="zh-CN" sz="1400" b="1" dirty="0">
                <a:solidFill>
                  <a:srgbClr val="00B050"/>
                </a:solidFill>
                <a:latin typeface="Microsoft YaHei" charset="-122"/>
                <a:ea typeface="Microsoft YaHei" charset="-122"/>
                <a:cs typeface="Microsoft YaHei" charset="-122"/>
              </a:rPr>
              <a:t>` </a:t>
            </a:r>
            <a:r>
              <a:rPr lang="zh-CN" altLang="en-US" sz="1400" b="1" dirty="0">
                <a:solidFill>
                  <a:srgbClr val="00B050"/>
                </a:solidFill>
                <a:latin typeface="Microsoft YaHei" charset="-122"/>
                <a:ea typeface="Microsoft YaHei" charset="-122"/>
                <a:cs typeface="Microsoft YaHei" charset="-122"/>
              </a:rPr>
              <a:t>对象</a:t>
            </a:r>
            <a:r>
              <a:rPr lang="en-US" altLang="zh-CN" sz="1400" b="1" dirty="0">
                <a:solidFill>
                  <a:srgbClr val="00B050"/>
                </a:solidFill>
                <a:latin typeface="Microsoft YaHei" charset="-122"/>
                <a:ea typeface="Microsoft YaHei" charset="-122"/>
                <a:cs typeface="Microsoft YaHei" charset="-122"/>
              </a:rPr>
              <a:t>.</a:t>
            </a:r>
            <a:endParaRPr lang="en-US" altLang="zh-CN" sz="1400" b="1" dirty="0">
              <a:latin typeface="Microsoft YaHei" charset="-122"/>
              <a:ea typeface="Microsoft YaHei" charset="-122"/>
              <a:cs typeface="Microsoft YaHei" charset="-122"/>
            </a:endParaRPr>
          </a:p>
          <a:p>
            <a:pPr lvl="0" eaLnBrk="0" fontAlgn="base" hangingPunct="0">
              <a:spcBef>
                <a:spcPct val="0"/>
              </a:spcBef>
              <a:spcAft>
                <a:spcPct val="0"/>
              </a:spcAft>
            </a:pPr>
            <a:r>
              <a:rPr lang="en-US" altLang="zh-CN" sz="1400" b="1" dirty="0">
                <a:latin typeface="Microsoft YaHei" charset="-122"/>
                <a:ea typeface="Microsoft YaHei" charset="-122"/>
                <a:cs typeface="Microsoft YaHei" charset="-122"/>
              </a:rPr>
              <a:t>print "result: ",result, ",type: ",type(result)</a:t>
            </a:r>
          </a:p>
          <a:p>
            <a:pPr lvl="0" eaLnBrk="0" fontAlgn="base" hangingPunct="0">
              <a:spcBef>
                <a:spcPct val="0"/>
              </a:spcBef>
              <a:spcAft>
                <a:spcPct val="0"/>
              </a:spcAft>
            </a:pPr>
            <a:r>
              <a:rPr lang="en-US" altLang="zh-CN" sz="1400" b="1" dirty="0">
                <a:solidFill>
                  <a:srgbClr val="00B050"/>
                </a:solidFill>
                <a:latin typeface="Microsoft YaHei" charset="-122"/>
                <a:ea typeface="Microsoft YaHei" charset="-122"/>
                <a:cs typeface="Microsoft YaHei" charset="-122"/>
              </a:rPr>
              <a:t># </a:t>
            </a:r>
            <a:r>
              <a:rPr lang="zh-CN" altLang="en-US" sz="1400" b="1" dirty="0">
                <a:solidFill>
                  <a:srgbClr val="00B050"/>
                </a:solidFill>
                <a:latin typeface="Microsoft YaHei" charset="-122"/>
                <a:ea typeface="Microsoft YaHei" charset="-122"/>
                <a:cs typeface="Microsoft YaHei" charset="-122"/>
              </a:rPr>
              <a:t>任务完成</a:t>
            </a:r>
            <a:r>
              <a:rPr lang="en-US" altLang="zh-CN" sz="1400" b="1" dirty="0">
                <a:solidFill>
                  <a:srgbClr val="00B050"/>
                </a:solidFill>
                <a:latin typeface="Microsoft YaHei" charset="-122"/>
                <a:ea typeface="Microsoft YaHei" charset="-122"/>
                <a:cs typeface="Microsoft YaHei" charset="-122"/>
              </a:rPr>
              <a:t>, </a:t>
            </a:r>
            <a:r>
              <a:rPr lang="zh-CN" altLang="en-US" sz="1400" b="1" dirty="0">
                <a:solidFill>
                  <a:srgbClr val="00B050"/>
                </a:solidFill>
                <a:latin typeface="Microsoft YaHei" charset="-122"/>
                <a:ea typeface="Microsoft YaHei" charset="-122"/>
                <a:cs typeface="Microsoft YaHei" charset="-122"/>
              </a:rPr>
              <a:t>关闭会话</a:t>
            </a:r>
            <a:r>
              <a:rPr lang="en-US" altLang="zh-CN" sz="1400" b="1" dirty="0">
                <a:solidFill>
                  <a:srgbClr val="00B050"/>
                </a:solidFill>
                <a:latin typeface="Microsoft YaHei" charset="-122"/>
                <a:ea typeface="Microsoft YaHei" charset="-122"/>
                <a:cs typeface="Microsoft YaHei" charset="-122"/>
              </a:rPr>
              <a:t>.</a:t>
            </a:r>
          </a:p>
          <a:p>
            <a:pPr lvl="0" eaLnBrk="0" fontAlgn="base" hangingPunct="0">
              <a:spcBef>
                <a:spcPct val="0"/>
              </a:spcBef>
              <a:spcAft>
                <a:spcPct val="0"/>
              </a:spcAft>
            </a:pPr>
            <a:r>
              <a:rPr lang="en-US" altLang="zh-CN" sz="1400" b="1" dirty="0" err="1">
                <a:latin typeface="Microsoft YaHei" charset="-122"/>
                <a:ea typeface="Microsoft YaHei" charset="-122"/>
                <a:cs typeface="Microsoft YaHei" charset="-122"/>
              </a:rPr>
              <a:t>sess.close</a:t>
            </a:r>
            <a:r>
              <a:rPr lang="en-US" altLang="zh-CN" sz="1400" b="1" dirty="0">
                <a:latin typeface="Microsoft YaHei" charset="-122"/>
                <a:ea typeface="Microsoft YaHei" charset="-122"/>
                <a:cs typeface="Microsoft YaHei" charset="-122"/>
              </a:rPr>
              <a:t>()</a:t>
            </a:r>
            <a:endParaRPr lang="zh-CN" altLang="zh-CN" sz="1400" b="1" dirty="0">
              <a:latin typeface="Microsoft YaHei" charset="-122"/>
              <a:ea typeface="Microsoft YaHei" charset="-122"/>
              <a:cs typeface="Microsoft YaHei" charset="-122"/>
            </a:endParaRPr>
          </a:p>
        </p:txBody>
      </p:sp>
      <p:sp>
        <p:nvSpPr>
          <p:cNvPr id="4" name="Rectangle 2"/>
          <p:cNvSpPr>
            <a:spLocks noChangeArrowheads="1"/>
          </p:cNvSpPr>
          <p:nvPr/>
        </p:nvSpPr>
        <p:spPr bwMode="auto">
          <a:xfrm>
            <a:off x="1559497" y="6453337"/>
            <a:ext cx="6948263" cy="307777"/>
          </a:xfrm>
          <a:prstGeom prst="rect">
            <a:avLst/>
          </a:prstGeom>
          <a:solidFill>
            <a:srgbClr val="00B050"/>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mr-IN" altLang="zh-CN" sz="1400" dirty="0" err="1">
                <a:latin typeface="Microsoft YaHei" charset="-122"/>
                <a:ea typeface="Microsoft YaHei" charset="-122"/>
                <a:cs typeface="Microsoft YaHei" charset="-122"/>
              </a:rPr>
              <a:t>result</a:t>
            </a:r>
            <a:r>
              <a:rPr lang="mr-IN" altLang="zh-CN" sz="1400" dirty="0">
                <a:latin typeface="Microsoft YaHei" charset="-122"/>
                <a:ea typeface="Microsoft YaHei" charset="-122"/>
                <a:cs typeface="Microsoft YaHei" charset="-122"/>
              </a:rPr>
              <a:t>:  [ 7.  8.  9.] ,</a:t>
            </a:r>
            <a:r>
              <a:rPr lang="mr-IN" altLang="zh-CN" sz="1400" dirty="0" err="1">
                <a:latin typeface="Microsoft YaHei" charset="-122"/>
                <a:ea typeface="Microsoft YaHei" charset="-122"/>
                <a:cs typeface="Microsoft YaHei" charset="-122"/>
              </a:rPr>
              <a:t>type</a:t>
            </a:r>
            <a:r>
              <a:rPr lang="mr-IN" altLang="zh-CN" sz="1400" dirty="0">
                <a:latin typeface="Microsoft YaHei" charset="-122"/>
                <a:ea typeface="Microsoft YaHei" charset="-122"/>
                <a:cs typeface="Microsoft YaHei" charset="-122"/>
              </a:rPr>
              <a:t>:  &lt;</a:t>
            </a:r>
            <a:r>
              <a:rPr lang="mr-IN" altLang="zh-CN" sz="1400" dirty="0" err="1">
                <a:latin typeface="Microsoft YaHei" charset="-122"/>
                <a:ea typeface="Microsoft YaHei" charset="-122"/>
                <a:cs typeface="Microsoft YaHei" charset="-122"/>
              </a:rPr>
              <a:t>type</a:t>
            </a:r>
            <a:r>
              <a:rPr lang="mr-IN" altLang="zh-CN" sz="1400" dirty="0">
                <a:latin typeface="Microsoft YaHei" charset="-122"/>
                <a:ea typeface="Microsoft YaHei" charset="-122"/>
                <a:cs typeface="Microsoft YaHei" charset="-122"/>
              </a:rPr>
              <a:t> '</a:t>
            </a:r>
            <a:r>
              <a:rPr lang="mr-IN" altLang="zh-CN" sz="1400" dirty="0" err="1">
                <a:latin typeface="Microsoft YaHei" charset="-122"/>
                <a:ea typeface="Microsoft YaHei" charset="-122"/>
                <a:cs typeface="Microsoft YaHei" charset="-122"/>
              </a:rPr>
              <a:t>numpy.ndarray</a:t>
            </a:r>
            <a:r>
              <a:rPr lang="mr-IN" altLang="zh-CN" sz="1400" dirty="0">
                <a:latin typeface="Microsoft YaHei" charset="-122"/>
                <a:ea typeface="Microsoft YaHei" charset="-122"/>
                <a:cs typeface="Microsoft YaHei" charset="-122"/>
              </a:rPr>
              <a:t>'&gt;</a:t>
            </a:r>
            <a:endParaRPr lang="zh-CN" altLang="zh-CN" sz="32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8603479" y="2538958"/>
            <a:ext cx="3098800" cy="4254500"/>
          </a:xfrm>
          <a:prstGeom prst="rect">
            <a:avLst/>
          </a:prstGeom>
        </p:spPr>
      </p:pic>
    </p:spTree>
    <p:extLst>
      <p:ext uri="{BB962C8B-B14F-4D97-AF65-F5344CB8AC3E}">
        <p14:creationId xmlns:p14="http://schemas.microsoft.com/office/powerpoint/2010/main" val="220441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err="1"/>
              <a:t>TensorFlow</a:t>
            </a:r>
            <a:r>
              <a:rPr lang="zh-CN" altLang="en-US" dirty="0"/>
              <a:t>机器学习例子</a:t>
            </a:r>
            <a:r>
              <a:rPr lang="en-US" altLang="zh-CN" dirty="0"/>
              <a:t>---</a:t>
            </a:r>
            <a:r>
              <a:rPr lang="zh-CN" altLang="en-US" dirty="0"/>
              <a:t>一元线性回归</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2" y="1916832"/>
            <a:ext cx="4211958" cy="4267200"/>
          </a:xfrm>
        </p:spPr>
        <p:txBody>
          <a:bodyPr rtlCol="0">
            <a:normAutofit/>
          </a:bodyPr>
          <a:lstStyle/>
          <a:p>
            <a:r>
              <a:rPr lang="zh-CN" altLang="en-US" sz="2800" dirty="0"/>
              <a:t>回归分析</a:t>
            </a:r>
            <a:endParaRPr lang="en-US" altLang="zh-CN" sz="2800" dirty="0"/>
          </a:p>
          <a:p>
            <a:pPr lvl="1"/>
            <a:r>
              <a:rPr lang="zh-CN" altLang="en-US" dirty="0"/>
              <a:t>确定两种或两种以上变量间相互依赖的定量关系的一种统计分析方法。</a:t>
            </a:r>
            <a:endParaRPr lang="en-US" altLang="zh-CN" dirty="0"/>
          </a:p>
          <a:p>
            <a:r>
              <a:rPr lang="zh-CN" altLang="en-US" sz="2800" dirty="0"/>
              <a:t>一元线性回归</a:t>
            </a:r>
            <a:endParaRPr lang="en-US" altLang="zh-CN" sz="2800" dirty="0"/>
          </a:p>
          <a:p>
            <a:pPr lvl="1">
              <a:buFont typeface="+mj-lt"/>
              <a:buAutoNum type="arabicPeriod"/>
            </a:pPr>
            <a:r>
              <a:rPr lang="zh-CN" altLang="en-US" sz="1800" b="1" dirty="0">
                <a:solidFill>
                  <a:srgbClr val="FF0000"/>
                </a:solidFill>
              </a:rPr>
              <a:t>只涉及一个自变量和一个应变量</a:t>
            </a:r>
            <a:endParaRPr lang="en-US" altLang="zh-CN" sz="1800" b="1" dirty="0">
              <a:solidFill>
                <a:srgbClr val="FF0000"/>
              </a:solidFill>
            </a:endParaRPr>
          </a:p>
          <a:p>
            <a:pPr lvl="1">
              <a:buFont typeface="+mj-lt"/>
              <a:buAutoNum type="arabicPeriod"/>
            </a:pPr>
            <a:r>
              <a:rPr lang="zh-CN" altLang="en-US" sz="1800" b="1" dirty="0">
                <a:solidFill>
                  <a:srgbClr val="FF0000"/>
                </a:solidFill>
              </a:rPr>
              <a:t>应变量与自变量呈线性关系</a:t>
            </a:r>
            <a:endParaRPr lang="en-US" altLang="zh-CN" sz="1800" b="1" dirty="0">
              <a:solidFill>
                <a:srgbClr val="FF0000"/>
              </a:solidFill>
            </a:endParaRPr>
          </a:p>
          <a:p>
            <a:pPr lvl="1">
              <a:buFont typeface="+mj-lt"/>
              <a:buAutoNum type="arabicPeriod"/>
            </a:pPr>
            <a:r>
              <a:rPr lang="zh-CN" altLang="en-US" sz="1800" b="1" dirty="0">
                <a:solidFill>
                  <a:srgbClr val="FF0000"/>
                </a:solidFill>
              </a:rPr>
              <a:t>应变量与自变量的关系可以用一个线性方程表示</a:t>
            </a:r>
            <a:endParaRPr lang="en-US" altLang="zh-CN" sz="1800" b="1" dirty="0">
              <a:solidFill>
                <a:srgbClr val="FF0000"/>
              </a:solidFill>
            </a:endParaRPr>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pic>
        <p:nvPicPr>
          <p:cNvPr id="12" name="图片 11"/>
          <p:cNvPicPr>
            <a:picLocks noChangeAspect="1"/>
          </p:cNvPicPr>
          <p:nvPr/>
        </p:nvPicPr>
        <p:blipFill>
          <a:blip r:embed="rId3"/>
          <a:stretch>
            <a:fillRect/>
          </a:stretch>
        </p:blipFill>
        <p:spPr>
          <a:xfrm>
            <a:off x="6023992" y="1895331"/>
            <a:ext cx="5410200" cy="723900"/>
          </a:xfrm>
          <a:prstGeom prst="rect">
            <a:avLst/>
          </a:prstGeom>
        </p:spPr>
      </p:pic>
      <p:pic>
        <p:nvPicPr>
          <p:cNvPr id="13" name="图片 12"/>
          <p:cNvPicPr>
            <a:picLocks noChangeAspect="1"/>
          </p:cNvPicPr>
          <p:nvPr/>
        </p:nvPicPr>
        <p:blipFill>
          <a:blip r:embed="rId4"/>
          <a:stretch>
            <a:fillRect/>
          </a:stretch>
        </p:blipFill>
        <p:spPr>
          <a:xfrm>
            <a:off x="5820792" y="2780928"/>
            <a:ext cx="5816600" cy="3670300"/>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2279576" y="5301208"/>
                <a:ext cx="2196114" cy="443198"/>
              </a:xfrm>
              <a:prstGeom prst="rect">
                <a:avLst/>
              </a:prstGeom>
              <a:noFill/>
            </p:spPr>
            <p:txBody>
              <a:bodyPr wrap="none" lIns="0" tIns="0" rIns="0" bIns="0" rtlCol="0">
                <a:spAutoFit/>
              </a:bodyPr>
              <a:lstStyle/>
              <a:p>
                <a:pPr>
                  <a:lnSpc>
                    <a:spcPct val="90000"/>
                  </a:lnSpc>
                </a:pPr>
                <a14:m>
                  <m:oMathPara xmlns:m="http://schemas.openxmlformats.org/officeDocument/2006/math">
                    <m:oMathParaPr>
                      <m:jc m:val="centerGroup"/>
                    </m:oMathParaPr>
                    <m:oMath xmlns:m="http://schemas.openxmlformats.org/officeDocument/2006/math">
                      <m:acc>
                        <m:accPr>
                          <m:chr m:val="̂"/>
                          <m:ctrlPr>
                            <a:rPr kumimoji="1" lang="en-US" altLang="zh-CN" sz="3200" i="1">
                              <a:latin typeface="Cambria Math" panose="02040503050406030204" pitchFamily="18" charset="0"/>
                            </a:rPr>
                          </m:ctrlPr>
                        </m:accPr>
                        <m:e>
                          <m:r>
                            <a:rPr kumimoji="1" lang="en-US" altLang="zh-CN" sz="3200" i="1">
                              <a:latin typeface="Cambria Math" charset="0"/>
                            </a:rPr>
                            <m:t>𝑦</m:t>
                          </m:r>
                        </m:e>
                      </m:acc>
                      <m:r>
                        <a:rPr kumimoji="1" lang="en-US" altLang="zh-CN" sz="3200" i="1">
                          <a:latin typeface="Cambria Math" charset="0"/>
                        </a:rPr>
                        <m:t>=</m:t>
                      </m:r>
                      <m:r>
                        <a:rPr kumimoji="1" lang="zh-CN" altLang="en-US" sz="3200" i="1">
                          <a:latin typeface="Cambria Math" charset="0"/>
                        </a:rPr>
                        <m:t> </m:t>
                      </m:r>
                      <m:r>
                        <a:rPr kumimoji="1" lang="zh-CN" altLang="en-US" sz="3200" i="1">
                          <a:latin typeface="Cambria Math" charset="0"/>
                          <a:ea typeface="Cambria Math" charset="0"/>
                          <a:cs typeface="Cambria Math" charset="0"/>
                        </a:rPr>
                        <m:t>𝜔</m:t>
                      </m:r>
                      <m:r>
                        <a:rPr kumimoji="1" lang="en-US" altLang="zh-CN" sz="3200" b="1" i="1">
                          <a:latin typeface="Cambria Math" charset="0"/>
                          <a:ea typeface="Cambria Math" charset="0"/>
                          <a:cs typeface="Cambria Math" charset="0"/>
                        </a:rPr>
                        <m:t>𝒙</m:t>
                      </m:r>
                      <m:r>
                        <a:rPr kumimoji="1" lang="en-US" altLang="zh-CN" sz="3200" i="1">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𝑏</m:t>
                      </m:r>
                    </m:oMath>
                  </m:oMathPara>
                </a14:m>
                <a:endParaRPr kumimoji="1" lang="zh-CN" altLang="en-US" sz="32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279576" y="5301208"/>
                <a:ext cx="2196114" cy="44319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84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err="1"/>
              <a:t>TensorFlow</a:t>
            </a:r>
            <a:r>
              <a:rPr lang="zh-CN" altLang="en-US" dirty="0"/>
              <a:t>机器学习例子</a:t>
            </a:r>
            <a:r>
              <a:rPr lang="en-US" altLang="zh-CN" dirty="0"/>
              <a:t>---</a:t>
            </a:r>
            <a:r>
              <a:rPr lang="zh-CN" altLang="en-US" dirty="0"/>
              <a:t>一元线性回归</a:t>
            </a:r>
            <a:endParaRPr lang="zh-CN" altLang="en-US"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5" name="内容占位符 4"/>
              <p:cNvSpPr>
                <a:spLocks noGrp="1"/>
              </p:cNvSpPr>
              <p:nvPr>
                <p:ph sz="half" idx="1"/>
              </p:nvPr>
            </p:nvSpPr>
            <p:spPr>
              <a:xfrm>
                <a:off x="1524002" y="1916832"/>
                <a:ext cx="9252518" cy="4267200"/>
              </a:xfrm>
            </p:spPr>
            <p:txBody>
              <a:bodyPr rtlCol="0">
                <a:normAutofit/>
              </a:bodyPr>
              <a:lstStyle/>
              <a:p>
                <a:r>
                  <a:rPr lang="zh-CN" altLang="en-US" sz="2800" dirty="0"/>
                  <a:t>最小二乘</a:t>
                </a:r>
                <a:endParaRPr lang="en-US" altLang="zh-CN" sz="2800" dirty="0"/>
              </a:p>
              <a:p>
                <a:pPr marL="301752" lvl="1" indent="0">
                  <a:buNone/>
                </a:pPr>
                <a:r>
                  <a:rPr lang="zh-CN" altLang="en-US" dirty="0"/>
                  <a:t>对于第</a:t>
                </a:r>
                <a14:m>
                  <m:oMath xmlns:m="http://schemas.openxmlformats.org/officeDocument/2006/math">
                    <m:r>
                      <a:rPr lang="en-US" altLang="zh-CN" b="0" i="1" smtClean="0">
                        <a:latin typeface="Cambria Math" charset="0"/>
                        <a:ea typeface="Cambria Math" charset="0"/>
                        <a:cs typeface="Cambria Math" charset="0"/>
                      </a:rPr>
                      <m:t>𝑖</m:t>
                    </m:r>
                  </m:oMath>
                </a14:m>
                <a:r>
                  <a:rPr lang="zh-CN" altLang="en-US" dirty="0"/>
                  <a:t>个应变量值</a:t>
                </a:r>
                <a14:m>
                  <m:oMath xmlns:m="http://schemas.openxmlformats.org/officeDocument/2006/math">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𝑥</m:t>
                        </m:r>
                      </m:e>
                      <m:sub>
                        <m:r>
                          <a:rPr kumimoji="1" lang="en-US" altLang="zh-CN" i="1">
                            <a:latin typeface="Cambria Math" charset="0"/>
                            <a:ea typeface="Cambria Math" charset="0"/>
                            <a:cs typeface="Cambria Math" charset="0"/>
                          </a:rPr>
                          <m:t>𝑖</m:t>
                        </m:r>
                      </m:sub>
                    </m:sSub>
                  </m:oMath>
                </a14:m>
                <a:r>
                  <a:rPr lang="zh-CN" altLang="en-US" dirty="0"/>
                  <a:t>，估计值  </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charset="0"/>
                              </a:rPr>
                              <m:t>𝑦</m:t>
                            </m:r>
                          </m:e>
                          <m:sub>
                            <m:r>
                              <a:rPr lang="en-US" altLang="zh-CN" sz="2400" i="1">
                                <a:latin typeface="Cambria Math" charset="0"/>
                              </a:rPr>
                              <m:t>𝑖</m:t>
                            </m:r>
                          </m:sub>
                        </m:sSub>
                      </m:e>
                    </m:acc>
                    <m:r>
                      <a:rPr lang="en-US" altLang="zh-CN" sz="2400" i="1">
                        <a:latin typeface="Cambria Math" charset="0"/>
                      </a:rPr>
                      <m:t>=</m:t>
                    </m:r>
                    <m:r>
                      <a:rPr lang="zh-CN" altLang="en-US" sz="2400" i="1">
                        <a:latin typeface="Cambria Math" charset="0"/>
                      </a:rPr>
                      <m:t> </m:t>
                    </m:r>
                    <m:r>
                      <a:rPr lang="zh-CN" altLang="en-US" sz="2400" i="1">
                        <a:latin typeface="Cambria Math" charset="0"/>
                        <a:ea typeface="Cambria Math" charset="0"/>
                        <a:cs typeface="Cambria Math" charset="0"/>
                      </a:rPr>
                      <m:t>𝜔</m:t>
                    </m:r>
                    <m:sSub>
                      <m:sSubPr>
                        <m:ctrlPr>
                          <a:rPr lang="en-US" altLang="zh-CN" sz="2400" i="1">
                            <a:latin typeface="Cambria Math" panose="02040503050406030204" pitchFamily="18" charset="0"/>
                            <a:ea typeface="Cambria Math" charset="0"/>
                            <a:cs typeface="Cambria Math" charset="0"/>
                          </a:rPr>
                        </m:ctrlPr>
                      </m:sSubPr>
                      <m:e>
                        <m:r>
                          <a:rPr lang="en-US" altLang="zh-CN" sz="2400" i="1">
                            <a:latin typeface="Cambria Math" charset="0"/>
                            <a:ea typeface="Cambria Math" charset="0"/>
                            <a:cs typeface="Cambria Math" charset="0"/>
                          </a:rPr>
                          <m:t>𝑥</m:t>
                        </m:r>
                      </m:e>
                      <m:sub>
                        <m:r>
                          <a:rPr lang="en-US" altLang="zh-CN" sz="2400" i="1">
                            <a:latin typeface="Cambria Math" charset="0"/>
                            <a:ea typeface="Cambria Math" charset="0"/>
                            <a:cs typeface="Cambria Math" charset="0"/>
                          </a:rPr>
                          <m:t>𝑖</m:t>
                        </m:r>
                      </m:sub>
                    </m:sSub>
                    <m:r>
                      <a:rPr lang="en-US" altLang="zh-CN" sz="2400" i="1">
                        <a:latin typeface="Cambria Math" charset="0"/>
                        <a:ea typeface="Cambria Math" charset="0"/>
                        <a:cs typeface="Cambria Math" charset="0"/>
                      </a:rPr>
                      <m:t>+</m:t>
                    </m:r>
                    <m:r>
                      <a:rPr lang="en-US" altLang="zh-CN" sz="2400" i="1">
                        <a:latin typeface="Cambria Math" charset="0"/>
                        <a:ea typeface="Cambria Math" charset="0"/>
                        <a:cs typeface="Cambria Math" charset="0"/>
                      </a:rPr>
                      <m:t>𝑏</m:t>
                    </m:r>
                  </m:oMath>
                </a14:m>
                <a:endParaRPr lang="zh-CN" altLang="en-US" sz="2400" dirty="0"/>
              </a:p>
              <a:p>
                <a:pPr marL="301752" lvl="1" indent="0">
                  <a:buNone/>
                </a:pPr>
                <a:r>
                  <a:rPr lang="zh-CN" altLang="en-US" dirty="0"/>
                  <a:t>对于每一个</a:t>
                </a:r>
                <a14:m>
                  <m:oMath xmlns:m="http://schemas.openxmlformats.org/officeDocument/2006/math">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𝑥</m:t>
                        </m:r>
                      </m:e>
                      <m:sub>
                        <m:r>
                          <a:rPr kumimoji="1" lang="en-US" altLang="zh-CN" i="1">
                            <a:latin typeface="Cambria Math" charset="0"/>
                            <a:ea typeface="Cambria Math" charset="0"/>
                            <a:cs typeface="Cambria Math" charset="0"/>
                          </a:rPr>
                          <m:t>𝑖</m:t>
                        </m:r>
                      </m:sub>
                    </m:sSub>
                  </m:oMath>
                </a14:m>
                <a:r>
                  <a:rPr lang="zh-CN" altLang="en-US" dirty="0"/>
                  <a:t>，估计值</a:t>
                </a:r>
                <a14:m>
                  <m:oMath xmlns:m="http://schemas.openxmlformats.org/officeDocument/2006/math">
                    <m:acc>
                      <m:accPr>
                        <m:chr m:val="̂"/>
                        <m:ctrlPr>
                          <a:rPr kumimoji="1" lang="en-US" altLang="zh-CN" i="1">
                            <a:latin typeface="Cambria Math" panose="02040503050406030204" pitchFamily="18" charset="0"/>
                          </a:rPr>
                        </m:ctrlPr>
                      </m:accPr>
                      <m:e>
                        <m:sSub>
                          <m:sSubPr>
                            <m:ctrlPr>
                              <a:rPr kumimoji="1" lang="en-US" altLang="zh-CN" i="1">
                                <a:latin typeface="Cambria Math" panose="02040503050406030204" pitchFamily="18" charset="0"/>
                              </a:rPr>
                            </m:ctrlPr>
                          </m:sSubPr>
                          <m:e>
                            <m:r>
                              <a:rPr kumimoji="1" lang="en-US" altLang="zh-CN" i="1">
                                <a:latin typeface="Cambria Math" charset="0"/>
                              </a:rPr>
                              <m:t>𝑦</m:t>
                            </m:r>
                          </m:e>
                          <m:sub>
                            <m:r>
                              <a:rPr kumimoji="1" lang="en-US" altLang="zh-CN" i="1">
                                <a:latin typeface="Cambria Math" charset="0"/>
                              </a:rPr>
                              <m:t>𝑖</m:t>
                            </m:r>
                          </m:sub>
                        </m:sSub>
                      </m:e>
                    </m:acc>
                  </m:oMath>
                </a14:m>
                <a:r>
                  <a:rPr lang="zh-CN" altLang="en-US" dirty="0"/>
                  <a:t>与实际值</a:t>
                </a:r>
                <a14:m>
                  <m:oMath xmlns:m="http://schemas.openxmlformats.org/officeDocument/2006/math">
                    <m:sSub>
                      <m:sSubPr>
                        <m:ctrlPr>
                          <a:rPr kumimoji="1" lang="en-US" altLang="zh-CN" i="1">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𝑦</m:t>
                        </m:r>
                      </m:e>
                      <m:sub>
                        <m:r>
                          <a:rPr kumimoji="1" lang="en-US" altLang="zh-CN" i="1">
                            <a:latin typeface="Cambria Math" charset="0"/>
                            <a:ea typeface="Cambria Math" charset="0"/>
                            <a:cs typeface="Cambria Math" charset="0"/>
                          </a:rPr>
                          <m:t>𝑖</m:t>
                        </m:r>
                      </m:sub>
                    </m:sSub>
                  </m:oMath>
                </a14:m>
                <a:r>
                  <a:rPr lang="zh-CN" altLang="en-US" dirty="0"/>
                  <a:t>距离的平方和</a:t>
                </a:r>
                <a:endParaRPr lang="en-US" altLang="zh-CN" dirty="0"/>
              </a:p>
              <a:p>
                <a:pPr marL="301752" lvl="1" indent="0">
                  <a:buNone/>
                </a:pPr>
                <a14:m>
                  <m:oMathPara xmlns:m="http://schemas.openxmlformats.org/officeDocument/2006/math">
                    <m:oMathParaPr>
                      <m:jc m:val="centerGroup"/>
                    </m:oMathParaPr>
                    <m:oMath xmlns:m="http://schemas.openxmlformats.org/officeDocument/2006/math">
                      <m:r>
                        <a:rPr lang="en-US" altLang="zh-CN" sz="2400" i="1">
                          <a:latin typeface="Cambria Math" charset="0"/>
                        </a:rPr>
                        <m:t>𝑄</m:t>
                      </m:r>
                      <m:r>
                        <a:rPr lang="en-US" altLang="zh-CN" sz="2400" i="1">
                          <a:latin typeface="Cambria Math" charset="0"/>
                        </a:rPr>
                        <m:t>=</m:t>
                      </m:r>
                      <m:nary>
                        <m:naryPr>
                          <m:chr m:val="∑"/>
                          <m:subHide m:val="on"/>
                          <m:supHide m:val="on"/>
                          <m:ctrlPr>
                            <a:rPr lang="en-US" altLang="zh-CN" sz="2400" i="1">
                              <a:latin typeface="Cambria Math" panose="02040503050406030204" pitchFamily="18" charset="0"/>
                            </a:rPr>
                          </m:ctrlPr>
                        </m:naryPr>
                        <m:sub/>
                        <m:sup/>
                        <m:e>
                          <m:sSup>
                            <m:sSupPr>
                              <m:ctrlPr>
                                <a:rPr lang="en-US" altLang="zh-CN" sz="2400" i="1">
                                  <a:latin typeface="Cambria Math" panose="02040503050406030204" pitchFamily="18" charset="0"/>
                                </a:rPr>
                              </m:ctrlPr>
                            </m:sSupPr>
                            <m:e>
                              <m:r>
                                <a:rPr lang="en-US" altLang="zh-CN" sz="2400" i="1">
                                  <a:latin typeface="Cambria Math" charset="0"/>
                                </a:rPr>
                                <m:t>(</m:t>
                              </m:r>
                              <m:sSub>
                                <m:sSubPr>
                                  <m:ctrlPr>
                                    <a:rPr lang="en-US" altLang="zh-CN" sz="2400" i="1">
                                      <a:latin typeface="Cambria Math" panose="02040503050406030204" pitchFamily="18" charset="0"/>
                                    </a:rPr>
                                  </m:ctrlPr>
                                </m:sSubPr>
                                <m:e>
                                  <m:r>
                                    <a:rPr lang="en-US" altLang="zh-CN" sz="2400" i="1">
                                      <a:latin typeface="Cambria Math" charset="0"/>
                                    </a:rPr>
                                    <m:t>𝑦</m:t>
                                  </m:r>
                                </m:e>
                                <m:sub>
                                  <m:r>
                                    <a:rPr lang="en-US" altLang="zh-CN" sz="2400" i="1">
                                      <a:latin typeface="Cambria Math" charset="0"/>
                                    </a:rPr>
                                    <m:t>𝑖</m:t>
                                  </m:r>
                                </m:sub>
                              </m:sSub>
                              <m:r>
                                <a:rPr lang="en-US" altLang="zh-CN" sz="2400" i="1">
                                  <a:latin typeface="Cambria Math" charset="0"/>
                                </a:rPr>
                                <m:t>−</m:t>
                              </m:r>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en-US" altLang="zh-CN" sz="2400" i="1">
                                          <a:latin typeface="Cambria Math" charset="0"/>
                                        </a:rPr>
                                        <m:t>𝑦</m:t>
                                      </m:r>
                                    </m:e>
                                    <m:sub>
                                      <m:r>
                                        <a:rPr lang="en-US" altLang="zh-CN" sz="2400" i="1">
                                          <a:latin typeface="Cambria Math" charset="0"/>
                                        </a:rPr>
                                        <m:t>𝑖</m:t>
                                      </m:r>
                                    </m:sub>
                                  </m:sSub>
                                </m:e>
                              </m:acc>
                              <m:r>
                                <a:rPr lang="en-US" altLang="zh-CN" sz="2400" i="1">
                                  <a:latin typeface="Cambria Math" charset="0"/>
                                </a:rPr>
                                <m:t>)</m:t>
                              </m:r>
                            </m:e>
                            <m:sup>
                              <m:r>
                                <a:rPr lang="en-US" altLang="zh-CN" sz="2400" i="1">
                                  <a:latin typeface="Cambria Math" charset="0"/>
                                </a:rPr>
                                <m:t>2</m:t>
                              </m:r>
                            </m:sup>
                          </m:sSup>
                        </m:e>
                      </m:nary>
                      <m:r>
                        <a:rPr lang="en-US" altLang="zh-CN" sz="2400" i="1">
                          <a:latin typeface="Cambria Math" charset="0"/>
                        </a:rPr>
                        <m:t>=</m:t>
                      </m:r>
                      <m:nary>
                        <m:naryPr>
                          <m:chr m:val="∑"/>
                          <m:subHide m:val="on"/>
                          <m:supHide m:val="on"/>
                          <m:ctrlPr>
                            <a:rPr lang="en-US" altLang="zh-CN" sz="2400" i="1">
                              <a:latin typeface="Cambria Math" panose="02040503050406030204" pitchFamily="18" charset="0"/>
                            </a:rPr>
                          </m:ctrlPr>
                        </m:naryPr>
                        <m:sub/>
                        <m:sup/>
                        <m:e>
                          <m:sSup>
                            <m:sSupPr>
                              <m:ctrlPr>
                                <a:rPr lang="en-US" altLang="zh-CN" sz="2400" i="1">
                                  <a:latin typeface="Cambria Math" panose="02040503050406030204" pitchFamily="18" charset="0"/>
                                </a:rPr>
                              </m:ctrlPr>
                            </m:sSupPr>
                            <m:e>
                              <m:r>
                                <a:rPr lang="en-US" altLang="zh-CN" sz="2400" i="1">
                                  <a:latin typeface="Cambria Math" charset="0"/>
                                </a:rPr>
                                <m:t>(</m:t>
                              </m:r>
                              <m:sSub>
                                <m:sSubPr>
                                  <m:ctrlPr>
                                    <a:rPr lang="en-US" altLang="zh-CN" sz="2400" i="1">
                                      <a:latin typeface="Cambria Math" panose="02040503050406030204" pitchFamily="18" charset="0"/>
                                    </a:rPr>
                                  </m:ctrlPr>
                                </m:sSubPr>
                                <m:e>
                                  <m:r>
                                    <a:rPr lang="en-US" altLang="zh-CN" sz="2400" i="1">
                                      <a:latin typeface="Cambria Math" charset="0"/>
                                    </a:rPr>
                                    <m:t>𝑦</m:t>
                                  </m:r>
                                </m:e>
                                <m:sub>
                                  <m:r>
                                    <a:rPr lang="en-US" altLang="zh-CN" sz="2400" i="1">
                                      <a:latin typeface="Cambria Math" charset="0"/>
                                    </a:rPr>
                                    <m:t>𝑖</m:t>
                                  </m:r>
                                </m:sub>
                              </m:sSub>
                              <m:r>
                                <a:rPr lang="en-US" altLang="zh-CN" sz="2400" i="1">
                                  <a:latin typeface="Cambria Math" charset="0"/>
                                </a:rPr>
                                <m:t>−</m:t>
                              </m:r>
                              <m:r>
                                <a:rPr lang="zh-CN" altLang="en-US" sz="2400" i="1">
                                  <a:latin typeface="Cambria Math" charset="0"/>
                                  <a:ea typeface="Cambria Math" charset="0"/>
                                  <a:cs typeface="Cambria Math" charset="0"/>
                                </a:rPr>
                                <m:t>𝜔</m:t>
                              </m:r>
                              <m:sSub>
                                <m:sSubPr>
                                  <m:ctrlPr>
                                    <a:rPr lang="en-US" altLang="zh-CN" sz="2400" i="1">
                                      <a:latin typeface="Cambria Math" panose="02040503050406030204" pitchFamily="18" charset="0"/>
                                      <a:ea typeface="Cambria Math" charset="0"/>
                                      <a:cs typeface="Cambria Math" charset="0"/>
                                    </a:rPr>
                                  </m:ctrlPr>
                                </m:sSubPr>
                                <m:e>
                                  <m:r>
                                    <a:rPr lang="en-US" altLang="zh-CN" sz="2400" i="1">
                                      <a:latin typeface="Cambria Math" charset="0"/>
                                      <a:ea typeface="Cambria Math" charset="0"/>
                                      <a:cs typeface="Cambria Math" charset="0"/>
                                    </a:rPr>
                                    <m:t>𝑥</m:t>
                                  </m:r>
                                </m:e>
                                <m:sub>
                                  <m:r>
                                    <a:rPr lang="en-US" altLang="zh-CN" sz="2400" i="1">
                                      <a:latin typeface="Cambria Math" charset="0"/>
                                      <a:ea typeface="Cambria Math" charset="0"/>
                                      <a:cs typeface="Cambria Math" charset="0"/>
                                    </a:rPr>
                                    <m:t>𝑖</m:t>
                                  </m:r>
                                </m:sub>
                              </m:sSub>
                              <m:r>
                                <a:rPr lang="en-US" altLang="zh-CN" sz="2400" i="1">
                                  <a:latin typeface="Cambria Math" charset="0"/>
                                  <a:ea typeface="Cambria Math" charset="0"/>
                                  <a:cs typeface="Cambria Math" charset="0"/>
                                </a:rPr>
                                <m:t>−</m:t>
                              </m:r>
                              <m:r>
                                <a:rPr lang="en-US" altLang="zh-CN" sz="2400" i="1">
                                  <a:latin typeface="Cambria Math" charset="0"/>
                                  <a:ea typeface="Cambria Math" charset="0"/>
                                  <a:cs typeface="Cambria Math" charset="0"/>
                                </a:rPr>
                                <m:t>𝑏</m:t>
                              </m:r>
                              <m:r>
                                <m:rPr>
                                  <m:nor/>
                                </m:rPr>
                                <a:rPr lang="zh-CN" altLang="en-US" sz="2400" dirty="0"/>
                                <m:t> </m:t>
                              </m:r>
                              <m:r>
                                <m:rPr>
                                  <m:nor/>
                                </m:rPr>
                                <a:rPr lang="en-US" altLang="zh-CN" sz="2400" dirty="0"/>
                                <m:t>)</m:t>
                              </m:r>
                            </m:e>
                            <m:sup>
                              <m:r>
                                <a:rPr lang="en-US" altLang="zh-CN" sz="2400" i="1">
                                  <a:latin typeface="Cambria Math" charset="0"/>
                                </a:rPr>
                                <m:t>2</m:t>
                              </m:r>
                            </m:sup>
                          </m:sSup>
                        </m:e>
                      </m:nary>
                    </m:oMath>
                  </m:oMathPara>
                </a14:m>
                <a:endParaRPr lang="zh-CN" altLang="en-US" sz="2400" dirty="0"/>
              </a:p>
              <a:p>
                <a:pPr marL="301752" lvl="1" indent="0">
                  <a:buNone/>
                </a:pPr>
                <a:r>
                  <a:rPr lang="zh-CN" altLang="en-US" dirty="0"/>
                  <a:t>要达到最小，则对</a:t>
                </a:r>
                <a14:m>
                  <m:oMath xmlns:m="http://schemas.openxmlformats.org/officeDocument/2006/math">
                    <m:r>
                      <a:rPr kumimoji="1" lang="zh-CN" altLang="en-US" i="1">
                        <a:latin typeface="Cambria Math" charset="0"/>
                        <a:ea typeface="Cambria Math" charset="0"/>
                        <a:cs typeface="Cambria Math" charset="0"/>
                      </a:rPr>
                      <m:t>𝜔</m:t>
                    </m:r>
                  </m:oMath>
                </a14:m>
                <a:r>
                  <a:rPr lang="zh-CN" altLang="en-US" dirty="0"/>
                  <a:t>和</a:t>
                </a:r>
                <a14:m>
                  <m:oMath xmlns:m="http://schemas.openxmlformats.org/officeDocument/2006/math">
                    <m:r>
                      <a:rPr kumimoji="1" lang="en-US" altLang="zh-CN" i="1">
                        <a:latin typeface="Cambria Math" charset="0"/>
                        <a:ea typeface="Cambria Math" charset="0"/>
                        <a:cs typeface="Cambria Math" charset="0"/>
                      </a:rPr>
                      <m:t>𝑏</m:t>
                    </m:r>
                  </m:oMath>
                </a14:m>
                <a:r>
                  <a:rPr lang="zh-CN" altLang="en-US" dirty="0"/>
                  <a:t>求偏导数，</a:t>
                </a:r>
                <a:r>
                  <a:rPr lang="en-US" altLang="zh-CN" dirty="0"/>
                  <a:t>Q</a:t>
                </a:r>
                <a:r>
                  <a:rPr lang="zh-CN" altLang="en-US" dirty="0"/>
                  <a:t>的极小值点在偏导数为</a:t>
                </a:r>
                <a:r>
                  <a:rPr lang="en-US" altLang="zh-CN" dirty="0"/>
                  <a:t>0</a:t>
                </a:r>
                <a:r>
                  <a:rPr lang="zh-CN" altLang="en-US" dirty="0"/>
                  <a:t>的时候取得</a:t>
                </a:r>
                <a:endParaRPr lang="en-US" altLang="zh-CN" dirty="0"/>
              </a:p>
              <a:p>
                <a:pPr marL="301752" lvl="1" indent="0">
                  <a:buNone/>
                </a:pPr>
                <a:endParaRPr lang="en-US" altLang="zh-CN" dirty="0"/>
              </a:p>
              <a:p>
                <a:r>
                  <a:rPr lang="zh-CN" altLang="en-US" sz="2800" dirty="0"/>
                  <a:t>梯度下降算法</a:t>
                </a:r>
                <a:endParaRPr lang="en-US" altLang="zh-CN" sz="2800" dirty="0"/>
              </a:p>
              <a:p>
                <a:pPr marL="0" indent="0">
                  <a:buNone/>
                </a:pPr>
                <a:r>
                  <a:rPr lang="zh-CN" altLang="en-US" sz="2000" dirty="0"/>
                  <a:t>利用计算机求极值，可以用梯度下降算法进行多次迭代，逼近极值点，求出</a:t>
                </a:r>
                <a14:m>
                  <m:oMath xmlns:m="http://schemas.openxmlformats.org/officeDocument/2006/math">
                    <m:r>
                      <a:rPr lang="zh-CN" altLang="en-US" sz="2000" i="1">
                        <a:latin typeface="Cambria Math" charset="0"/>
                        <a:ea typeface="Cambria Math" charset="0"/>
                        <a:cs typeface="Cambria Math" charset="0"/>
                      </a:rPr>
                      <m:t>𝜔</m:t>
                    </m:r>
                  </m:oMath>
                </a14:m>
                <a:r>
                  <a:rPr lang="zh-CN" altLang="en-US" sz="2000" dirty="0"/>
                  <a:t>和</a:t>
                </a:r>
                <a14:m>
                  <m:oMath xmlns:m="http://schemas.openxmlformats.org/officeDocument/2006/math">
                    <m:r>
                      <a:rPr lang="en-US" altLang="zh-CN" sz="2000" i="1">
                        <a:latin typeface="Cambria Math" charset="0"/>
                        <a:ea typeface="Cambria Math" charset="0"/>
                        <a:cs typeface="Cambria Math" charset="0"/>
                      </a:rPr>
                      <m:t>𝑏</m:t>
                    </m:r>
                  </m:oMath>
                </a14:m>
                <a:endParaRPr lang="en-US" altLang="zh-CN" sz="20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mc:Choice>
        <mc:Fallback xmlns="">
          <p:sp>
            <p:nvSpPr>
              <p:cNvPr id="5" name="内容占位符 4"/>
              <p:cNvSpPr>
                <a:spLocks noGrp="1" noRot="1" noChangeAspect="1" noMove="1" noResize="1" noEditPoints="1" noAdjustHandles="1" noChangeArrowheads="1" noChangeShapeType="1" noTextEdit="1"/>
              </p:cNvSpPr>
              <p:nvPr>
                <p:ph sz="half" idx="1"/>
              </p:nvPr>
            </p:nvSpPr>
            <p:spPr>
              <a:xfrm>
                <a:off x="1524002" y="1916832"/>
                <a:ext cx="9252518" cy="4267200"/>
              </a:xfrm>
              <a:blipFill>
                <a:blip r:embed="rId3"/>
                <a:stretch>
                  <a:fillRect l="-1120" t="-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005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err="1"/>
              <a:t>TensorFlow</a:t>
            </a:r>
            <a:r>
              <a:rPr lang="zh-CN" altLang="en-US" dirty="0"/>
              <a:t>机器学习例子</a:t>
            </a:r>
            <a:r>
              <a:rPr lang="en-US" altLang="zh-CN" dirty="0"/>
              <a:t>---</a:t>
            </a:r>
            <a:r>
              <a:rPr lang="zh-CN" altLang="en-US" dirty="0"/>
              <a:t>一元线性回归</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2" y="1916832"/>
            <a:ext cx="4067942" cy="1080120"/>
          </a:xfrm>
        </p:spPr>
        <p:txBody>
          <a:bodyPr rtlCol="0">
            <a:normAutofit/>
          </a:bodyPr>
          <a:lstStyle/>
          <a:p>
            <a:r>
              <a:rPr lang="en-US" altLang="zh-CN" sz="1800" dirty="0"/>
              <a:t>100</a:t>
            </a:r>
            <a:r>
              <a:rPr lang="zh-CN" altLang="en-US" sz="1800" dirty="0"/>
              <a:t>个散点样本，求出回归方程</a:t>
            </a:r>
            <a:endParaRPr lang="en-US" altLang="zh-CN" sz="1800" dirty="0"/>
          </a:p>
          <a:p>
            <a:r>
              <a:rPr lang="zh-CN" altLang="en-US" sz="1800" b="1" dirty="0">
                <a:solidFill>
                  <a:srgbClr val="FFFF00"/>
                </a:solidFill>
              </a:rPr>
              <a:t>构建计算图</a:t>
            </a:r>
            <a:endParaRPr lang="en-US" altLang="zh-CN" sz="1400" b="1" dirty="0">
              <a:solidFill>
                <a:srgbClr val="FFFF00"/>
              </a:solidFill>
            </a:endParaRPr>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pic>
        <p:nvPicPr>
          <p:cNvPr id="9" name="图片 8"/>
          <p:cNvPicPr>
            <a:picLocks noChangeAspect="1"/>
          </p:cNvPicPr>
          <p:nvPr/>
        </p:nvPicPr>
        <p:blipFill>
          <a:blip r:embed="rId3"/>
          <a:stretch>
            <a:fillRect/>
          </a:stretch>
        </p:blipFill>
        <p:spPr>
          <a:xfrm>
            <a:off x="551384" y="2780928"/>
            <a:ext cx="9004300" cy="372110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0069" y="1928838"/>
            <a:ext cx="4592505" cy="3444379"/>
          </a:xfrm>
          <a:prstGeom prst="rect">
            <a:avLst/>
          </a:prstGeom>
        </p:spPr>
      </p:pic>
    </p:spTree>
    <p:extLst>
      <p:ext uri="{BB962C8B-B14F-4D97-AF65-F5344CB8AC3E}">
        <p14:creationId xmlns:p14="http://schemas.microsoft.com/office/powerpoint/2010/main" val="113767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err="1"/>
              <a:t>TensorFlow</a:t>
            </a:r>
            <a:r>
              <a:rPr lang="zh-CN" altLang="en-US" dirty="0"/>
              <a:t>机器学习例子</a:t>
            </a:r>
            <a:r>
              <a:rPr lang="en-US" altLang="zh-CN" dirty="0"/>
              <a:t>---</a:t>
            </a:r>
            <a:r>
              <a:rPr lang="zh-CN" altLang="en-US" dirty="0"/>
              <a:t>一元线性回归</a:t>
            </a:r>
            <a:endParaRPr lang="zh-CN" altLang="en-US"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p:nvPicPr>
        <p:blipFill>
          <a:blip r:embed="rId3"/>
          <a:stretch>
            <a:fillRect/>
          </a:stretch>
        </p:blipFill>
        <p:spPr>
          <a:xfrm>
            <a:off x="191344" y="2999804"/>
            <a:ext cx="8483600" cy="2260600"/>
          </a:xfrm>
          <a:prstGeom prst="rect">
            <a:avLst/>
          </a:prstGeom>
        </p:spPr>
      </p:pic>
      <p:pic>
        <p:nvPicPr>
          <p:cNvPr id="7" name="图片 6"/>
          <p:cNvPicPr>
            <a:picLocks noChangeAspect="1"/>
          </p:cNvPicPr>
          <p:nvPr/>
        </p:nvPicPr>
        <p:blipFill>
          <a:blip r:embed="rId4"/>
          <a:stretch>
            <a:fillRect/>
          </a:stretch>
        </p:blipFill>
        <p:spPr>
          <a:xfrm>
            <a:off x="7680177" y="1640762"/>
            <a:ext cx="4078189" cy="3239206"/>
          </a:xfrm>
          <a:prstGeom prst="rect">
            <a:avLst/>
          </a:prstGeom>
        </p:spPr>
      </p:pic>
      <p:sp>
        <p:nvSpPr>
          <p:cNvPr id="11" name="内容占位符 4"/>
          <p:cNvSpPr>
            <a:spLocks noGrp="1"/>
          </p:cNvSpPr>
          <p:nvPr>
            <p:ph sz="half" idx="1"/>
          </p:nvPr>
        </p:nvSpPr>
        <p:spPr>
          <a:xfrm>
            <a:off x="1524002" y="1916832"/>
            <a:ext cx="4067942" cy="1080120"/>
          </a:xfrm>
        </p:spPr>
        <p:txBody>
          <a:bodyPr rtlCol="0">
            <a:normAutofit/>
          </a:bodyPr>
          <a:lstStyle/>
          <a:p>
            <a:r>
              <a:rPr lang="en-US" altLang="zh-CN" sz="1800" dirty="0"/>
              <a:t>100</a:t>
            </a:r>
            <a:r>
              <a:rPr lang="zh-CN" altLang="en-US" sz="1800" dirty="0"/>
              <a:t>个散点样本，求出回归方程</a:t>
            </a:r>
            <a:endParaRPr lang="en-US" altLang="zh-CN" sz="1800" dirty="0"/>
          </a:p>
          <a:p>
            <a:r>
              <a:rPr lang="zh-CN" altLang="en-US" sz="1800" b="1" dirty="0">
                <a:solidFill>
                  <a:srgbClr val="FFFF00"/>
                </a:solidFill>
              </a:rPr>
              <a:t>运行计算图</a:t>
            </a:r>
            <a:endParaRPr lang="en-US" altLang="zh-CN" sz="1400" b="1" dirty="0">
              <a:solidFill>
                <a:srgbClr val="FFFF00"/>
              </a:solidFill>
            </a:endParaRPr>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pic>
        <p:nvPicPr>
          <p:cNvPr id="12" name="图片 11"/>
          <p:cNvPicPr>
            <a:picLocks noChangeAspect="1"/>
          </p:cNvPicPr>
          <p:nvPr/>
        </p:nvPicPr>
        <p:blipFill>
          <a:blip r:embed="rId5"/>
          <a:stretch>
            <a:fillRect/>
          </a:stretch>
        </p:blipFill>
        <p:spPr>
          <a:xfrm>
            <a:off x="7353771" y="5138638"/>
            <a:ext cx="4394200" cy="1739900"/>
          </a:xfrm>
          <a:prstGeom prst="rect">
            <a:avLst/>
          </a:prstGeom>
        </p:spPr>
      </p:pic>
    </p:spTree>
    <p:extLst>
      <p:ext uri="{BB962C8B-B14F-4D97-AF65-F5344CB8AC3E}">
        <p14:creationId xmlns:p14="http://schemas.microsoft.com/office/powerpoint/2010/main" val="128096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23393" y="2983601"/>
            <a:ext cx="6710125" cy="3818524"/>
          </a:xfrm>
          <a:prstGeom prst="rect">
            <a:avLst/>
          </a:prstGeom>
        </p:spPr>
      </p:pic>
      <p:sp>
        <p:nvSpPr>
          <p:cNvPr id="2" name="标题 1"/>
          <p:cNvSpPr>
            <a:spLocks noGrp="1"/>
          </p:cNvSpPr>
          <p:nvPr>
            <p:ph type="title"/>
          </p:nvPr>
        </p:nvSpPr>
        <p:spPr/>
        <p:txBody>
          <a:bodyPr rtlCol="0"/>
          <a:lstStyle/>
          <a:p>
            <a:r>
              <a:rPr lang="en-US" altLang="zh-CN" dirty="0" err="1"/>
              <a:t>TensorFlow</a:t>
            </a:r>
            <a:r>
              <a:rPr lang="zh-CN" altLang="en-US" dirty="0"/>
              <a:t>机器学习例子</a:t>
            </a:r>
            <a:r>
              <a:rPr lang="en-US" altLang="zh-CN" dirty="0"/>
              <a:t>---</a:t>
            </a:r>
            <a:r>
              <a:rPr lang="zh-CN" altLang="en-US" dirty="0"/>
              <a:t>一元线性回归</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2" y="1916832"/>
            <a:ext cx="4067942" cy="1080120"/>
          </a:xfrm>
        </p:spPr>
        <p:txBody>
          <a:bodyPr rtlCol="0">
            <a:normAutofit/>
          </a:bodyPr>
          <a:lstStyle/>
          <a:p>
            <a:r>
              <a:rPr lang="en-US" altLang="zh-CN" sz="1800" dirty="0"/>
              <a:t>100</a:t>
            </a:r>
            <a:r>
              <a:rPr lang="zh-CN" altLang="en-US" sz="1800" dirty="0"/>
              <a:t>个散点样本，求出回归方程</a:t>
            </a:r>
            <a:endParaRPr lang="en-US" altLang="zh-CN" sz="1800" dirty="0"/>
          </a:p>
          <a:p>
            <a:r>
              <a:rPr lang="en-US" altLang="zh-CN" sz="1800" b="1" dirty="0" err="1">
                <a:solidFill>
                  <a:srgbClr val="FF0000"/>
                </a:solidFill>
              </a:rPr>
              <a:t>TensorBoard</a:t>
            </a:r>
            <a:r>
              <a:rPr lang="zh-CN" altLang="en-US" sz="1800" b="1" dirty="0">
                <a:solidFill>
                  <a:srgbClr val="FF0000"/>
                </a:solidFill>
              </a:rPr>
              <a:t>查看计算图</a:t>
            </a:r>
            <a:endParaRPr lang="en-US" altLang="zh-CN" sz="1400" b="1" dirty="0">
              <a:solidFill>
                <a:srgbClr val="FF0000"/>
              </a:solidFill>
            </a:endParaRPr>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pic>
        <p:nvPicPr>
          <p:cNvPr id="6" name="图片 5"/>
          <p:cNvPicPr>
            <a:picLocks noChangeAspect="1"/>
          </p:cNvPicPr>
          <p:nvPr/>
        </p:nvPicPr>
        <p:blipFill>
          <a:blip r:embed="rId4"/>
          <a:stretch>
            <a:fillRect/>
          </a:stretch>
        </p:blipFill>
        <p:spPr>
          <a:xfrm>
            <a:off x="5575174" y="1637867"/>
            <a:ext cx="6209458" cy="2940947"/>
          </a:xfrm>
          <a:prstGeom prst="rect">
            <a:avLst/>
          </a:prstGeom>
        </p:spPr>
      </p:pic>
      <p:pic>
        <p:nvPicPr>
          <p:cNvPr id="4" name="图片 3"/>
          <p:cNvPicPr>
            <a:picLocks noChangeAspect="1"/>
          </p:cNvPicPr>
          <p:nvPr/>
        </p:nvPicPr>
        <p:blipFill>
          <a:blip r:embed="rId5"/>
          <a:stretch>
            <a:fillRect/>
          </a:stretch>
        </p:blipFill>
        <p:spPr>
          <a:xfrm>
            <a:off x="8432788" y="4578814"/>
            <a:ext cx="3351845" cy="2234563"/>
          </a:xfrm>
          <a:prstGeom prst="rect">
            <a:avLst/>
          </a:prstGeom>
        </p:spPr>
      </p:pic>
      <p:pic>
        <p:nvPicPr>
          <p:cNvPr id="7" name="图片 6"/>
          <p:cNvPicPr>
            <a:picLocks noChangeAspect="1"/>
          </p:cNvPicPr>
          <p:nvPr/>
        </p:nvPicPr>
        <p:blipFill>
          <a:blip r:embed="rId6"/>
          <a:stretch>
            <a:fillRect/>
          </a:stretch>
        </p:blipFill>
        <p:spPr>
          <a:xfrm>
            <a:off x="5160902" y="4581128"/>
            <a:ext cx="3239355" cy="2232248"/>
          </a:xfrm>
          <a:prstGeom prst="rect">
            <a:avLst/>
          </a:prstGeom>
        </p:spPr>
      </p:pic>
    </p:spTree>
    <p:extLst>
      <p:ext uri="{BB962C8B-B14F-4D97-AF65-F5344CB8AC3E}">
        <p14:creationId xmlns:p14="http://schemas.microsoft.com/office/powerpoint/2010/main" val="184430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t>TensorFlow</a:t>
            </a:r>
            <a:r>
              <a:rPr lang="en-US" altLang="zh-CN" dirty="0"/>
              <a:t> for Android</a:t>
            </a:r>
            <a:r>
              <a:rPr lang="zh-CN" altLang="en-US" dirty="0"/>
              <a:t> </a:t>
            </a:r>
            <a:r>
              <a:rPr lang="en-US" altLang="zh-CN" dirty="0"/>
              <a:t>Demo</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2" y="1905000"/>
            <a:ext cx="9396535" cy="4267200"/>
          </a:xfrm>
        </p:spPr>
        <p:txBody>
          <a:bodyPr rtlCol="0"/>
          <a:lstStyle/>
          <a:p>
            <a:r>
              <a:rPr lang="zh-CN" altLang="en-US" dirty="0">
                <a:latin typeface="Microsoft YaHei UI" panose="020B0503020204020204" pitchFamily="34" charset="-122"/>
                <a:ea typeface="Microsoft YaHei UI" panose="020B0503020204020204" pitchFamily="34" charset="-122"/>
              </a:rPr>
              <a:t>功能：离线识别照片中的物体，给出百分比表示的确认程度</a:t>
            </a:r>
          </a:p>
        </p:txBody>
      </p:sp>
      <p:pic>
        <p:nvPicPr>
          <p:cNvPr id="7" name="图片 6">
            <a:extLst>
              <a:ext uri="{FF2B5EF4-FFF2-40B4-BE49-F238E27FC236}">
                <a16:creationId xmlns:a16="http://schemas.microsoft.com/office/drawing/2014/main" id="{8EF833CC-DC29-41C3-81F7-189E2C7BDF6E}"/>
              </a:ext>
            </a:extLst>
          </p:cNvPr>
          <p:cNvPicPr>
            <a:picLocks noChangeAspect="1"/>
          </p:cNvPicPr>
          <p:nvPr/>
        </p:nvPicPr>
        <p:blipFill>
          <a:blip r:embed="rId3"/>
          <a:stretch>
            <a:fillRect/>
          </a:stretch>
        </p:blipFill>
        <p:spPr>
          <a:xfrm>
            <a:off x="5951984" y="2420888"/>
            <a:ext cx="3528392" cy="4145466"/>
          </a:xfrm>
          <a:prstGeom prst="rect">
            <a:avLst/>
          </a:prstGeom>
        </p:spPr>
      </p:pic>
      <p:pic>
        <p:nvPicPr>
          <p:cNvPr id="8" name="图片 7">
            <a:extLst>
              <a:ext uri="{FF2B5EF4-FFF2-40B4-BE49-F238E27FC236}">
                <a16:creationId xmlns:a16="http://schemas.microsoft.com/office/drawing/2014/main" id="{B3F88D61-9400-4A41-88FE-8A8672EDAC62}"/>
              </a:ext>
            </a:extLst>
          </p:cNvPr>
          <p:cNvPicPr>
            <a:picLocks noChangeAspect="1"/>
          </p:cNvPicPr>
          <p:nvPr/>
        </p:nvPicPr>
        <p:blipFill>
          <a:blip r:embed="rId4"/>
          <a:stretch>
            <a:fillRect/>
          </a:stretch>
        </p:blipFill>
        <p:spPr>
          <a:xfrm>
            <a:off x="1899254" y="2420888"/>
            <a:ext cx="3533462" cy="4121696"/>
          </a:xfrm>
          <a:prstGeom prst="rect">
            <a:avLst/>
          </a:prstGeo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t>TensorFlow</a:t>
            </a:r>
            <a:r>
              <a:rPr lang="en-US" altLang="zh-CN" dirty="0"/>
              <a:t> for Android</a:t>
            </a:r>
            <a:r>
              <a:rPr lang="zh-CN" altLang="en-US" dirty="0"/>
              <a:t> </a:t>
            </a:r>
            <a:r>
              <a:rPr lang="en-US" altLang="zh-CN" dirty="0"/>
              <a:t>Demo</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2" y="1905000"/>
            <a:ext cx="9396535" cy="4267200"/>
          </a:xfrm>
        </p:spPr>
        <p:txBody>
          <a:bodyPr rtlCol="0"/>
          <a:lstStyle/>
          <a:p>
            <a:r>
              <a:rPr lang="en-US" altLang="zh-CN" dirty="0"/>
              <a:t>Android</a:t>
            </a:r>
            <a:r>
              <a:rPr lang="zh-CN" altLang="en-US" dirty="0"/>
              <a:t>上的</a:t>
            </a:r>
            <a:r>
              <a:rPr lang="en-US" altLang="zh-CN" dirty="0"/>
              <a:t>TF</a:t>
            </a:r>
            <a:r>
              <a:rPr lang="zh-CN" altLang="en-US" dirty="0"/>
              <a:t>核心库是</a:t>
            </a:r>
            <a:r>
              <a:rPr lang="en-US" altLang="zh-CN" dirty="0"/>
              <a:t>C++</a:t>
            </a:r>
            <a:r>
              <a:rPr lang="zh-CN" altLang="en-US" dirty="0"/>
              <a:t>写的，用</a:t>
            </a:r>
            <a:r>
              <a:rPr lang="en-US" altLang="zh-CN" b="1" dirty="0" err="1"/>
              <a:t>Bazel</a:t>
            </a:r>
            <a:r>
              <a:rPr lang="zh-CN" altLang="en-US" dirty="0"/>
              <a:t>编译而成</a:t>
            </a:r>
            <a:endParaRPr lang="zh-CN" altLang="en-US" dirty="0">
              <a:latin typeface="Microsoft YaHei UI" panose="020B0503020204020204" pitchFamily="34" charset="-122"/>
              <a:ea typeface="Microsoft YaHei UI" panose="020B0503020204020204" pitchFamily="34" charset="-122"/>
            </a:endParaRPr>
          </a:p>
          <a:p>
            <a:pPr rtl="0"/>
            <a:r>
              <a:rPr lang="en-US" altLang="zh-CN" dirty="0" err="1">
                <a:latin typeface="Microsoft YaHei UI" panose="020B0503020204020204" pitchFamily="34" charset="-122"/>
                <a:ea typeface="Microsoft YaHei UI" panose="020B0503020204020204" pitchFamily="34" charset="-122"/>
              </a:rPr>
              <a:t>TensorFlow</a:t>
            </a:r>
            <a:r>
              <a:rPr lang="zh-CN" altLang="en-US" dirty="0">
                <a:latin typeface="Microsoft YaHei UI" panose="020B0503020204020204" pitchFamily="34" charset="-122"/>
                <a:ea typeface="Microsoft YaHei UI" panose="020B0503020204020204" pitchFamily="34" charset="-122"/>
              </a:rPr>
              <a:t>提供了</a:t>
            </a:r>
            <a:r>
              <a:rPr lang="en-US" altLang="zh-CN" dirty="0">
                <a:latin typeface="Microsoft YaHei UI" panose="020B0503020204020204" pitchFamily="34" charset="-122"/>
                <a:ea typeface="Microsoft YaHei UI" panose="020B0503020204020204" pitchFamily="34" charset="-122"/>
              </a:rPr>
              <a:t>Java API</a:t>
            </a:r>
            <a:r>
              <a:rPr lang="zh-CN" altLang="en-US" dirty="0">
                <a:latin typeface="Microsoft YaHei UI" panose="020B0503020204020204" pitchFamily="34" charset="-122"/>
                <a:ea typeface="Microsoft YaHei UI" panose="020B0503020204020204" pitchFamily="34" charset="-122"/>
              </a:rPr>
              <a:t>给</a:t>
            </a:r>
            <a:r>
              <a:rPr lang="en-US" altLang="zh-CN" dirty="0">
                <a:latin typeface="Microsoft YaHei UI" panose="020B0503020204020204" pitchFamily="34" charset="-122"/>
                <a:ea typeface="Microsoft YaHei UI" panose="020B0503020204020204" pitchFamily="34" charset="-122"/>
              </a:rPr>
              <a:t>Android app</a:t>
            </a:r>
            <a:r>
              <a:rPr lang="zh-CN" altLang="en-US" dirty="0">
                <a:latin typeface="Microsoft YaHei UI" panose="020B0503020204020204" pitchFamily="34" charset="-122"/>
                <a:ea typeface="Microsoft YaHei UI" panose="020B0503020204020204" pitchFamily="34" charset="-122"/>
              </a:rPr>
              <a:t>调用</a:t>
            </a:r>
          </a:p>
          <a:p>
            <a:pPr rtl="0"/>
            <a:r>
              <a:rPr lang="en-US" altLang="zh-CN" dirty="0">
                <a:latin typeface="Microsoft YaHei UI" panose="020B0503020204020204" pitchFamily="34" charset="-122"/>
                <a:ea typeface="Microsoft YaHei UI" panose="020B0503020204020204" pitchFamily="34" charset="-122"/>
              </a:rPr>
              <a:t>Demo app</a:t>
            </a:r>
            <a:r>
              <a:rPr lang="zh-CN" altLang="en-US" dirty="0"/>
              <a:t>利用预先训练好的识别模型进行离线识别</a:t>
            </a:r>
            <a:endParaRPr lang="en-US" altLang="zh-CN" dirty="0"/>
          </a:p>
          <a:p>
            <a:pPr rtl="0"/>
            <a:r>
              <a:rPr lang="zh-CN" altLang="en-US" dirty="0">
                <a:latin typeface="Microsoft YaHei UI" panose="020B0503020204020204" pitchFamily="34" charset="-122"/>
                <a:ea typeface="Microsoft YaHei UI" panose="020B0503020204020204" pitchFamily="34" charset="-122"/>
              </a:rPr>
              <a:t>预先训练的模型包括</a:t>
            </a:r>
            <a:r>
              <a:rPr lang="en-US" altLang="zh-CN" dirty="0" err="1">
                <a:latin typeface="Microsoft YaHei UI" panose="020B0503020204020204" pitchFamily="34" charset="-122"/>
                <a:ea typeface="Microsoft YaHei UI" panose="020B0503020204020204" pitchFamily="34" charset="-122"/>
              </a:rPr>
              <a:t>protocal</a:t>
            </a:r>
            <a:r>
              <a:rPr lang="en-US" altLang="zh-CN" dirty="0">
                <a:latin typeface="Microsoft YaHei UI" panose="020B0503020204020204" pitchFamily="34" charset="-122"/>
                <a:ea typeface="Microsoft YaHei UI" panose="020B0503020204020204" pitchFamily="34" charset="-122"/>
              </a:rPr>
              <a:t> buffer</a:t>
            </a:r>
            <a:r>
              <a:rPr lang="zh-CN" altLang="en-US" dirty="0">
                <a:latin typeface="Microsoft YaHei UI" panose="020B0503020204020204" pitchFamily="34" charset="-122"/>
                <a:ea typeface="Microsoft YaHei UI" panose="020B0503020204020204" pitchFamily="34" charset="-122"/>
              </a:rPr>
              <a:t>形式的模型和对应的物体标签</a:t>
            </a:r>
          </a:p>
        </p:txBody>
      </p:sp>
      <p:graphicFrame>
        <p:nvGraphicFramePr>
          <p:cNvPr id="4" name="内容占位符 3"/>
          <p:cNvGraphicFramePr>
            <a:graphicFrameLocks noGrp="1"/>
          </p:cNvGraphicFramePr>
          <p:nvPr>
            <p:ph sz="half" idx="2"/>
          </p:nvPr>
        </p:nvGraphicFramePr>
        <p:xfrm>
          <a:off x="1651971" y="3991490"/>
          <a:ext cx="9001000" cy="2790310"/>
        </p:xfrm>
        <a:graphic>
          <a:graphicData uri="http://schemas.openxmlformats.org/drawingml/2006/table">
            <a:tbl>
              <a:tblPr firstRow="1" bandRow="1">
                <a:tableStyleId>{6E25E649-3F16-4E02-A733-19D2CDBF48F0}</a:tableStyleId>
              </a:tblPr>
              <a:tblGrid>
                <a:gridCol w="4789040">
                  <a:extLst>
                    <a:ext uri="{9D8B030D-6E8A-4147-A177-3AD203B41FA5}">
                      <a16:colId xmlns:a16="http://schemas.microsoft.com/office/drawing/2014/main" val="20000"/>
                    </a:ext>
                  </a:extLst>
                </a:gridCol>
                <a:gridCol w="4211960">
                  <a:extLst>
                    <a:ext uri="{9D8B030D-6E8A-4147-A177-3AD203B41FA5}">
                      <a16:colId xmlns:a16="http://schemas.microsoft.com/office/drawing/2014/main" val="20001"/>
                    </a:ext>
                  </a:extLst>
                </a:gridCol>
              </a:tblGrid>
              <a:tr h="558062">
                <a:tc>
                  <a:txBody>
                    <a:bodyPr/>
                    <a:lstStyle/>
                    <a:p>
                      <a:pPr rtl="0"/>
                      <a:r>
                        <a:rPr lang="zh-CN" altLang="en-US" dirty="0"/>
                        <a:t>外部依赖</a:t>
                      </a:r>
                      <a:endParaRPr lang="zh-CN" altLang="en-US"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zh-CN" altLang="en-US" dirty="0"/>
                        <a:t>作用</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0"/>
                  </a:ext>
                </a:extLst>
              </a:tr>
              <a:tr h="558062">
                <a:tc>
                  <a:txBody>
                    <a:bodyPr/>
                    <a:lstStyle/>
                    <a:p>
                      <a:pPr rtl="0"/>
                      <a:r>
                        <a:rPr lang="en-US" altLang="zh-CN" dirty="0"/>
                        <a:t>libandroid_tensorflow_inference_java.jar</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err="1"/>
                        <a:t>TensorFlow</a:t>
                      </a:r>
                      <a:r>
                        <a:rPr lang="zh-CN" altLang="en-US" dirty="0"/>
                        <a:t> </a:t>
                      </a:r>
                      <a:r>
                        <a:rPr lang="en-US" altLang="zh-CN" dirty="0"/>
                        <a:t>Java API</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1"/>
                  </a:ext>
                </a:extLst>
              </a:tr>
              <a:tr h="558062">
                <a:tc>
                  <a:txBody>
                    <a:bodyPr/>
                    <a:lstStyle/>
                    <a:p>
                      <a:pPr rtl="0"/>
                      <a:r>
                        <a:rPr lang="en-US" altLang="zh-CN" dirty="0"/>
                        <a:t>libtensorflow_inference.so</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err="1"/>
                        <a:t>TensorFlow</a:t>
                      </a:r>
                      <a:r>
                        <a:rPr lang="en-US" altLang="zh-CN" dirty="0"/>
                        <a:t> </a:t>
                      </a:r>
                      <a:r>
                        <a:rPr lang="zh-CN" altLang="en-US" dirty="0"/>
                        <a:t>模型运行和推断实现</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2"/>
                  </a:ext>
                </a:extLst>
              </a:tr>
              <a:tr h="558062">
                <a:tc>
                  <a:txBody>
                    <a:bodyPr/>
                    <a:lstStyle/>
                    <a:p>
                      <a:pPr rtl="0"/>
                      <a:r>
                        <a:rPr lang="en-US" altLang="zh-CN" dirty="0" err="1"/>
                        <a:t>tensorflow_inception_graph.pb</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zh-CN" altLang="en-US" dirty="0"/>
                        <a:t>预先训练好的模型</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3"/>
                  </a:ext>
                </a:extLst>
              </a:tr>
              <a:tr h="558062">
                <a:tc>
                  <a:txBody>
                    <a:bodyPr/>
                    <a:lstStyle/>
                    <a:p>
                      <a:pPr rtl="0"/>
                      <a:r>
                        <a:rPr lang="en-US" altLang="zh-CN" dirty="0"/>
                        <a:t>imagenet_comp_graph_label_strings.txt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zh-CN" altLang="en-US" dirty="0"/>
                        <a:t>模型中对应的识别物体的名称</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759502761"/>
                  </a:ext>
                </a:extLst>
              </a:tr>
            </a:tbl>
          </a:graphicData>
        </a:graphic>
      </p:graphicFrame>
    </p:spTree>
    <p:extLst>
      <p:ext uri="{BB962C8B-B14F-4D97-AF65-F5344CB8AC3E}">
        <p14:creationId xmlns:p14="http://schemas.microsoft.com/office/powerpoint/2010/main" val="66281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a:off x="6609386" y="-1"/>
            <a:ext cx="3416259" cy="6858002"/>
          </a:xfrm>
          <a:custGeom>
            <a:avLst/>
            <a:gdLst>
              <a:gd name="connsiteX0" fmla="*/ 3012597 w 3416259"/>
              <a:gd name="connsiteY0" fmla="*/ 0 h 6858002"/>
              <a:gd name="connsiteX1" fmla="*/ 3416259 w 3416259"/>
              <a:gd name="connsiteY1" fmla="*/ 0 h 6858002"/>
              <a:gd name="connsiteX2" fmla="*/ 403662 w 3416259"/>
              <a:gd name="connsiteY2" fmla="*/ 6858002 h 6858002"/>
              <a:gd name="connsiteX3" fmla="*/ 0 w 3416259"/>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3416259" h="6858002">
                <a:moveTo>
                  <a:pt x="3012597" y="0"/>
                </a:moveTo>
                <a:lnTo>
                  <a:pt x="3416259" y="0"/>
                </a:lnTo>
                <a:lnTo>
                  <a:pt x="403662" y="6858002"/>
                </a:lnTo>
                <a:lnTo>
                  <a:pt x="0" y="6858002"/>
                </a:lnTo>
                <a:close/>
              </a:path>
            </a:pathLst>
          </a:custGeom>
          <a:solidFill>
            <a:srgbClr val="266CB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任意多边形: 形状 5"/>
          <p:cNvSpPr/>
          <p:nvPr>
            <p:custDataLst>
              <p:tags r:id="rId3"/>
            </p:custDataLst>
          </p:nvPr>
        </p:nvSpPr>
        <p:spPr>
          <a:xfrm>
            <a:off x="7203062" y="-1"/>
            <a:ext cx="4989538" cy="6858002"/>
          </a:xfrm>
          <a:custGeom>
            <a:avLst/>
            <a:gdLst>
              <a:gd name="connsiteX0" fmla="*/ 3006417 w 4989538"/>
              <a:gd name="connsiteY0" fmla="*/ 0 h 6858002"/>
              <a:gd name="connsiteX1" fmla="*/ 4989538 w 4989538"/>
              <a:gd name="connsiteY1" fmla="*/ 0 h 6858002"/>
              <a:gd name="connsiteX2" fmla="*/ 4989538 w 4989538"/>
              <a:gd name="connsiteY2" fmla="*/ 2584276 h 6858002"/>
              <a:gd name="connsiteX3" fmla="*/ 3116018 w 4989538"/>
              <a:gd name="connsiteY3" fmla="*/ 6858002 h 6858002"/>
              <a:gd name="connsiteX4" fmla="*/ 0 w 4989538"/>
              <a:gd name="connsiteY4" fmla="*/ 6858002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9538" h="6858002">
                <a:moveTo>
                  <a:pt x="3006417" y="0"/>
                </a:moveTo>
                <a:lnTo>
                  <a:pt x="4989538" y="0"/>
                </a:lnTo>
                <a:lnTo>
                  <a:pt x="4989538" y="2584276"/>
                </a:lnTo>
                <a:lnTo>
                  <a:pt x="3116018" y="6858002"/>
                </a:lnTo>
                <a:lnTo>
                  <a:pt x="0" y="6858002"/>
                </a:lnTo>
                <a:close/>
              </a:path>
            </a:pathLst>
          </a:custGeom>
          <a:solidFill>
            <a:srgbClr val="266CB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矩形 6"/>
          <p:cNvSpPr/>
          <p:nvPr>
            <p:custDataLst>
              <p:tags r:id="rId4"/>
            </p:custDataLst>
          </p:nvPr>
        </p:nvSpPr>
        <p:spPr>
          <a:xfrm>
            <a:off x="0" y="1828800"/>
            <a:ext cx="12192000" cy="4419709"/>
          </a:xfrm>
          <a:prstGeom prst="rect">
            <a:avLst/>
          </a:prstGeom>
          <a:solidFill>
            <a:srgbClr val="FFFFFF"/>
          </a:solidFill>
          <a:ln>
            <a:noFill/>
          </a:ln>
          <a:effectLst>
            <a:outerShdw blurRad="63500" algn="ctr" rotWithShape="0">
              <a:srgbClr val="0D0D0D">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kumimoji="1"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文本框 3"/>
          <p:cNvSpPr txBox="1"/>
          <p:nvPr>
            <p:custDataLst>
              <p:tags r:id="rId5"/>
            </p:custDataLst>
          </p:nvPr>
        </p:nvSpPr>
        <p:spPr>
          <a:xfrm>
            <a:off x="3900196" y="150223"/>
            <a:ext cx="5141167" cy="490091"/>
          </a:xfrm>
          <a:prstGeom prst="rect">
            <a:avLst/>
          </a:prstGeom>
          <a:noFill/>
        </p:spPr>
        <p:txBody>
          <a:bodyPr wrap="square" lIns="63500" tIns="25400" rIns="63500" bIns="25400" rtlCol="0" anchor="ctr" anchorCtr="0">
            <a:noAutofit/>
          </a:bodyPr>
          <a:lstStyle/>
          <a:p>
            <a:pPr marL="0" indent="0" algn="l">
              <a:lnSpc>
                <a:spcPct val="100000"/>
              </a:lnSpc>
              <a:spcBef>
                <a:spcPts val="0"/>
              </a:spcBef>
              <a:spcAft>
                <a:spcPts val="0"/>
              </a:spcAft>
              <a:buSzPct val="100000"/>
              <a:buNone/>
            </a:pPr>
            <a:r>
              <a:rPr lang="zh-CN" altLang="en-US"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第</a:t>
            </a:r>
            <a:r>
              <a:rPr lang="en-US" altLang="zh-CN"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6</a:t>
            </a:r>
            <a:r>
              <a:rPr lang="zh-CN" altLang="en-US"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章  </a:t>
            </a:r>
            <a:r>
              <a:rPr lang="en-US" altLang="zh-CN"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TensorFlow</a:t>
            </a:r>
            <a:r>
              <a:rPr lang="zh-CN" altLang="en-US" sz="2500" b="1" spc="160" dirty="0">
                <a:solidFill>
                  <a:schemeClr val="dk1">
                    <a:lumMod val="85000"/>
                    <a:lumOff val="15000"/>
                  </a:schemeClr>
                </a:solidFill>
                <a:latin typeface="微软雅黑" panose="020B0503020204020204" pitchFamily="34" charset="-122"/>
                <a:ea typeface="微软雅黑" panose="020B0503020204020204" pitchFamily="34" charset="-122"/>
                <a:sym typeface="+mn-ea"/>
              </a:rPr>
              <a:t>深度学习</a:t>
            </a:r>
          </a:p>
        </p:txBody>
      </p:sp>
      <p:sp>
        <p:nvSpPr>
          <p:cNvPr id="11" name="Title 6"/>
          <p:cNvSpPr txBox="1"/>
          <p:nvPr>
            <p:custDataLst>
              <p:tags r:id="rId6"/>
            </p:custDataLst>
          </p:nvPr>
        </p:nvSpPr>
        <p:spPr>
          <a:xfrm>
            <a:off x="258447" y="1206975"/>
            <a:ext cx="11933853" cy="4114792"/>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30000"/>
              </a:lnSpc>
              <a:spcBef>
                <a:spcPts val="1000"/>
              </a:spcBef>
              <a:spcAft>
                <a:spcPts val="0"/>
              </a:spcAft>
              <a:buSzPct val="100000"/>
              <a:buFont typeface="Wingdings" panose="05000000000000000000" charset="0"/>
              <a:buNone/>
            </a:pP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作为一套优秀的深度学习计算库，</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TensorFlow</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在新一波人工智能浪潮中脱颖而出。它源于谷歌（</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）公司内部基于海量数据开展感知和预测类应用的需求，通过</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AlphaGo</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围棋大战一鸣惊人，并迅速在人工智能领域大展宏图。本章将以上一章深度学习的理论知识为基础，以</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TensorFlow</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深度学习开源框架为工具，介绍基于</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TensorFlow</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rPr>
              <a:t>编程方法以及面向各种应用的深度学习模型构建及其训练。</a:t>
            </a:r>
            <a:endParaRPr sz="2800" spc="100" dirty="0">
              <a:ln w="3175">
                <a:noFill/>
                <a:prstDash val="dash"/>
              </a:ln>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t>TensorFlow</a:t>
            </a:r>
            <a:r>
              <a:rPr lang="en-US" altLang="zh-CN" dirty="0"/>
              <a:t> for Android</a:t>
            </a:r>
            <a:r>
              <a:rPr lang="zh-CN" altLang="en-US" dirty="0"/>
              <a:t> </a:t>
            </a:r>
            <a:r>
              <a:rPr lang="en-US" altLang="zh-CN" dirty="0"/>
              <a:t>Demo</a:t>
            </a:r>
            <a:endParaRPr lang="zh-CN" altLang="en-US" dirty="0">
              <a:latin typeface="Microsoft YaHei UI" panose="020B0503020204020204" pitchFamily="34" charset="-122"/>
              <a:ea typeface="Microsoft YaHei UI" panose="020B0503020204020204" pitchFamily="34" charset="-122"/>
            </a:endParaRPr>
          </a:p>
        </p:txBody>
      </p:sp>
      <p:pic>
        <p:nvPicPr>
          <p:cNvPr id="14" name="内容占位符 1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77802" y="1628800"/>
            <a:ext cx="9836398" cy="5100710"/>
          </a:xfrm>
        </p:spPr>
      </p:pic>
      <p:pic>
        <p:nvPicPr>
          <p:cNvPr id="9" name="图片 8">
            <a:extLst>
              <a:ext uri="{FF2B5EF4-FFF2-40B4-BE49-F238E27FC236}">
                <a16:creationId xmlns:a16="http://schemas.microsoft.com/office/drawing/2014/main" id="{C60D9B91-49FC-4F7F-9E93-20BB88637FCF}"/>
              </a:ext>
            </a:extLst>
          </p:cNvPr>
          <p:cNvPicPr>
            <a:picLocks noChangeAspect="1"/>
          </p:cNvPicPr>
          <p:nvPr/>
        </p:nvPicPr>
        <p:blipFill>
          <a:blip r:embed="rId4"/>
          <a:stretch>
            <a:fillRect/>
          </a:stretch>
        </p:blipFill>
        <p:spPr>
          <a:xfrm>
            <a:off x="5643870" y="3933056"/>
            <a:ext cx="904262" cy="874120"/>
          </a:xfrm>
          <a:prstGeom prst="rect">
            <a:avLst/>
          </a:prstGeom>
          <a:ln>
            <a:noFill/>
          </a:ln>
          <a:effectLst>
            <a:softEdge rad="112500"/>
          </a:effectLst>
        </p:spPr>
      </p:pic>
      <p:pic>
        <p:nvPicPr>
          <p:cNvPr id="12" name="图片 11">
            <a:extLst>
              <a:ext uri="{FF2B5EF4-FFF2-40B4-BE49-F238E27FC236}">
                <a16:creationId xmlns:a16="http://schemas.microsoft.com/office/drawing/2014/main" id="{34E65C05-B755-4407-AEC4-3ED923486925}"/>
              </a:ext>
            </a:extLst>
          </p:cNvPr>
          <p:cNvPicPr>
            <a:picLocks noChangeAspect="1"/>
          </p:cNvPicPr>
          <p:nvPr/>
        </p:nvPicPr>
        <p:blipFill>
          <a:blip r:embed="rId5"/>
          <a:stretch>
            <a:fillRect/>
          </a:stretch>
        </p:blipFill>
        <p:spPr>
          <a:xfrm>
            <a:off x="4734666" y="5301209"/>
            <a:ext cx="2334529" cy="715837"/>
          </a:xfrm>
          <a:prstGeom prst="rect">
            <a:avLst/>
          </a:prstGeom>
          <a:ln>
            <a:noFill/>
          </a:ln>
          <a:effectLst>
            <a:softEdge rad="112500"/>
          </a:effectLst>
        </p:spPr>
      </p:pic>
    </p:spTree>
    <p:extLst>
      <p:ext uri="{BB962C8B-B14F-4D97-AF65-F5344CB8AC3E}">
        <p14:creationId xmlns:p14="http://schemas.microsoft.com/office/powerpoint/2010/main" val="106840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a:xfrm>
            <a:off x="255588" y="255076"/>
            <a:ext cx="10972800" cy="528638"/>
          </a:xfrm>
        </p:spPr>
        <p:txBody>
          <a:bodyPr vert="horz" wrap="square" lIns="91440" tIns="45720" rIns="91440" bIns="45720" anchor="ctr"/>
          <a:lstStyle/>
          <a:p>
            <a:pPr algn="ctr" eaLnBrk="1" hangingPunct="1"/>
            <a:r>
              <a:rPr lang="zh-CN" altLang="en-US" sz="3200" b="0" dirty="0">
                <a:latin typeface="Times New Roman" panose="02020603050405020304" pitchFamily="18" charset="0"/>
                <a:ea typeface="黑体" panose="02010609060101010101" pitchFamily="2" charset="-122"/>
                <a:sym typeface="+mn-ea"/>
              </a:rPr>
              <a:t>课后习题</a:t>
            </a:r>
          </a:p>
        </p:txBody>
      </p:sp>
      <p:sp>
        <p:nvSpPr>
          <p:cNvPr id="11268" name="Rectangle 2"/>
          <p:cNvSpPr/>
          <p:nvPr/>
        </p:nvSpPr>
        <p:spPr>
          <a:xfrm>
            <a:off x="0" y="0"/>
            <a:ext cx="12192000" cy="0"/>
          </a:xfrm>
          <a:prstGeom prst="rect">
            <a:avLst/>
          </a:prstGeom>
          <a:noFill/>
          <a:ln w="9525">
            <a:noFill/>
          </a:ln>
        </p:spPr>
        <p:txBody>
          <a:bodyPr wrap="none" anchor="ctr">
            <a:spAutoFit/>
          </a:bodyPr>
          <a:lstStyle/>
          <a:p>
            <a:endParaRPr lang="zh-CN" altLang="en-US" dirty="0">
              <a:latin typeface="Arial" panose="020B0604020202020204" pitchFamily="34" charset="0"/>
              <a:ea typeface="黑体" panose="02010609060101010101" pitchFamily="2" charset="-122"/>
            </a:endParaRPr>
          </a:p>
        </p:txBody>
      </p:sp>
      <p:sp>
        <p:nvSpPr>
          <p:cNvPr id="73732" name="Rectangle 3"/>
          <p:cNvSpPr>
            <a:spLocks noGrp="1"/>
          </p:cNvSpPr>
          <p:nvPr>
            <p:ph idx="1"/>
          </p:nvPr>
        </p:nvSpPr>
        <p:spPr>
          <a:xfrm>
            <a:off x="294190" y="1038789"/>
            <a:ext cx="11603620" cy="5852796"/>
          </a:xfrm>
        </p:spPr>
        <p:txBody>
          <a:bodyPr vert="horz" wrap="square" lIns="91440" tIns="45720" rIns="91440" bIns="45720" anchor="t"/>
          <a:lstStyle/>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1.</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请举例目前人工智能领域有哪些开源的深度学习开源框架？</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TensorFlow</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与这些开源框架比较起来，有哪些优点？</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2.</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为什么说</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Python</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是一门适合开发人工智能应用的程序语言？与</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C</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Java</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等程序开发语言相比，</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Python</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的主要优点是什么？</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3.</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请问</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TensorFlow</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中的</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session</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是做什么用的？为什么需要</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session</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4.</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请用画图工具（工具不限）画出</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TensorFlow</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进行模型设计和训练的基本流程图。</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5.TensorFlow</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是一种“符号式编程框架”，首先要构造一个图（</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graph</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），然后在会话（</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Session</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）上根据这个图做真实的运算（</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op</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），请思考一下，有这个图（</a:t>
            </a: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graph</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）后给整个系统开发会带来哪些帮助？</a:t>
            </a:r>
          </a:p>
          <a:p>
            <a:pPr algn="just">
              <a:spcBef>
                <a:spcPts val="0"/>
              </a:spcBef>
              <a:spcAft>
                <a:spcPts val="1450"/>
              </a:spcAft>
            </a:pPr>
            <a:r>
              <a:rPr lang="en-US" altLang="zh-CN" sz="1800" b="1" kern="2200" dirty="0">
                <a:effectLst/>
                <a:latin typeface="Arial" panose="020B0604020202020204" pitchFamily="34" charset="0"/>
                <a:ea typeface="黑体" panose="02010609060101010101" pitchFamily="49" charset="-122"/>
                <a:cs typeface="Times New Roman" panose="02020603050405020304" pitchFamily="18" charset="0"/>
              </a:rPr>
              <a:t>6.</a:t>
            </a:r>
            <a:r>
              <a:rPr lang="zh-CN" altLang="en-US" sz="1800" b="1" kern="2200" dirty="0">
                <a:effectLst/>
                <a:latin typeface="Arial" panose="020B0604020202020204" pitchFamily="34" charset="0"/>
                <a:ea typeface="黑体" panose="02010609060101010101" pitchFamily="49" charset="-122"/>
                <a:cs typeface="Times New Roman" panose="02020603050405020304" pitchFamily="18" charset="0"/>
              </a:rPr>
              <a:t>深度学习是基于数据驱动的人工智能机器学习，可以学习样本数据的内在规律和表示层次，请问如何搜集、制作和划分自己模型所需要的训练集、验证集？</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t>谢谢聆听！</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33725" cy="180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主流深度学习框架</a:t>
            </a:r>
            <a:endParaRPr lang="zh-CN" altLang="en-US" dirty="0">
              <a:latin typeface="Microsoft YaHei UI" panose="020B0503020204020204" pitchFamily="34" charset="-122"/>
              <a:ea typeface="Microsoft YaHei UI" panose="020B0503020204020204" pitchFamily="34" charset="-122"/>
            </a:endParaRPr>
          </a:p>
        </p:txBody>
      </p:sp>
      <p:graphicFrame>
        <p:nvGraphicFramePr>
          <p:cNvPr id="4" name="内容占位符 3"/>
          <p:cNvGraphicFramePr>
            <a:graphicFrameLocks noGrp="1"/>
          </p:cNvGraphicFramePr>
          <p:nvPr>
            <p:ph sz="half" idx="2"/>
          </p:nvPr>
        </p:nvGraphicFramePr>
        <p:xfrm>
          <a:off x="695400" y="1781894"/>
          <a:ext cx="10801200" cy="4903470"/>
        </p:xfrm>
        <a:graphic>
          <a:graphicData uri="http://schemas.openxmlformats.org/drawingml/2006/table">
            <a:tbl>
              <a:tblPr firstRow="1" bandRow="1">
                <a:tableStyleId>{B301B821-A1FF-4177-AEE7-76D212191A09}</a:tableStyleId>
              </a:tblPr>
              <a:tblGrid>
                <a:gridCol w="2160239">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gridCol w="3096345">
                  <a:extLst>
                    <a:ext uri="{9D8B030D-6E8A-4147-A177-3AD203B41FA5}">
                      <a16:colId xmlns:a16="http://schemas.microsoft.com/office/drawing/2014/main" val="20003"/>
                    </a:ext>
                  </a:extLst>
                </a:gridCol>
              </a:tblGrid>
              <a:tr h="514350">
                <a:tc>
                  <a:txBody>
                    <a:bodyPr/>
                    <a:lstStyle/>
                    <a:p>
                      <a:pPr rtl="0"/>
                      <a:r>
                        <a:rPr lang="zh-CN" altLang="en-US" dirty="0">
                          <a:latin typeface="Microsoft YaHei" charset="-122"/>
                          <a:ea typeface="Microsoft YaHei" charset="-122"/>
                          <a:cs typeface="Microsoft YaHei" charset="-122"/>
                        </a:rPr>
                        <a:t>库名</a:t>
                      </a:r>
                    </a:p>
                  </a:txBody>
                  <a:tcPr anchor="ctr">
                    <a:solidFill>
                      <a:schemeClr val="accent1">
                        <a:lumMod val="75000"/>
                      </a:schemeClr>
                    </a:solidFill>
                  </a:tcPr>
                </a:tc>
                <a:tc>
                  <a:txBody>
                    <a:bodyPr/>
                    <a:lstStyle/>
                    <a:p>
                      <a:pPr algn="ctr" rtl="0"/>
                      <a:r>
                        <a:rPr lang="zh-CN" altLang="en-US" dirty="0">
                          <a:latin typeface="Microsoft YaHei" charset="-122"/>
                          <a:ea typeface="Microsoft YaHei" charset="-122"/>
                          <a:cs typeface="Microsoft YaHei" charset="-122"/>
                        </a:rPr>
                        <a:t>发布者</a:t>
                      </a:r>
                      <a:endParaRPr lang="en-US" altLang="zh-CN" dirty="0">
                        <a:latin typeface="Microsoft YaHei" charset="-122"/>
                        <a:ea typeface="Microsoft YaHei" charset="-122"/>
                        <a:cs typeface="Microsoft YaHei" charset="-122"/>
                      </a:endParaRPr>
                    </a:p>
                  </a:txBody>
                  <a:tcPr anchor="ctr">
                    <a:solidFill>
                      <a:schemeClr val="accent1">
                        <a:lumMod val="75000"/>
                      </a:schemeClr>
                    </a:solidFill>
                  </a:tcPr>
                </a:tc>
                <a:tc>
                  <a:txBody>
                    <a:bodyPr/>
                    <a:lstStyle/>
                    <a:p>
                      <a:pPr algn="ctr" rtl="0"/>
                      <a:r>
                        <a:rPr lang="zh-CN" altLang="en-US" dirty="0">
                          <a:latin typeface="Microsoft YaHei" charset="-122"/>
                          <a:ea typeface="Microsoft YaHei" charset="-122"/>
                          <a:cs typeface="Microsoft YaHei" charset="-122"/>
                        </a:rPr>
                        <a:t>支持语言</a:t>
                      </a:r>
                    </a:p>
                  </a:txBody>
                  <a:tcPr anchor="ctr">
                    <a:solidFill>
                      <a:schemeClr val="accent1">
                        <a:lumMod val="75000"/>
                      </a:schemeClr>
                    </a:solidFill>
                  </a:tcPr>
                </a:tc>
                <a:tc>
                  <a:txBody>
                    <a:bodyPr/>
                    <a:lstStyle/>
                    <a:p>
                      <a:pPr algn="ctr" rtl="0"/>
                      <a:r>
                        <a:rPr lang="zh-CN" altLang="en-US" dirty="0">
                          <a:latin typeface="Microsoft YaHei" charset="-122"/>
                          <a:ea typeface="Microsoft YaHei" charset="-122"/>
                          <a:cs typeface="Microsoft YaHei" charset="-122"/>
                        </a:rPr>
                        <a:t>支持系统</a:t>
                      </a:r>
                    </a:p>
                  </a:txBody>
                  <a:tcPr anchor="ctr">
                    <a:solidFill>
                      <a:schemeClr val="accent1">
                        <a:lumMod val="75000"/>
                      </a:schemeClr>
                    </a:solidFill>
                  </a:tcPr>
                </a:tc>
                <a:extLst>
                  <a:ext uri="{0D108BD9-81ED-4DB2-BD59-A6C34878D82A}">
                    <a16:rowId xmlns:a16="http://schemas.microsoft.com/office/drawing/2014/main" val="10000"/>
                  </a:ext>
                </a:extLst>
              </a:tr>
              <a:tr h="514350">
                <a:tc>
                  <a:txBody>
                    <a:bodyPr/>
                    <a:lstStyle/>
                    <a:p>
                      <a:pPr rtl="0"/>
                      <a:r>
                        <a:rPr lang="en-US" altLang="zh-CN" sz="1800" kern="1200" dirty="0" err="1">
                          <a:effectLst/>
                        </a:rPr>
                        <a:t>TensorFlow</a:t>
                      </a:r>
                      <a:endParaRPr lang="en-US" altLang="zh-CN" dirty="0">
                        <a:latin typeface="Microsoft YaHei" charset="-122"/>
                        <a:ea typeface="Microsoft YaHei" charset="-122"/>
                        <a:cs typeface="Microsoft YaHei" charset="-122"/>
                      </a:endParaRPr>
                    </a:p>
                  </a:txBody>
                  <a:tcPr anchor="ctr"/>
                </a:tc>
                <a:tc>
                  <a:txBody>
                    <a:bodyPr/>
                    <a:lstStyle/>
                    <a:p>
                      <a:pPr algn="ctr" rtl="0"/>
                      <a:r>
                        <a:rPr lang="en-US" altLang="zh-CN" dirty="0"/>
                        <a:t>Google</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Python/C++/</a:t>
                      </a:r>
                    </a:p>
                    <a:p>
                      <a:pPr algn="ctr" rtl="0"/>
                      <a:r>
                        <a:rPr lang="en-US" altLang="zh-CN" dirty="0"/>
                        <a:t>Java/Go</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Linux/Mac</a:t>
                      </a:r>
                      <a:r>
                        <a:rPr lang="zh-CN" altLang="en-US" dirty="0"/>
                        <a:t> </a:t>
                      </a:r>
                      <a:r>
                        <a:rPr lang="en-US" altLang="zh-CN" dirty="0"/>
                        <a:t>OS/Android/iOS</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1"/>
                  </a:ext>
                </a:extLst>
              </a:tr>
              <a:tr h="514350">
                <a:tc>
                  <a:txBody>
                    <a:bodyPr/>
                    <a:lstStyle/>
                    <a:p>
                      <a:pPr rtl="0"/>
                      <a:r>
                        <a:rPr lang="en-US" altLang="zh-CN" dirty="0" err="1"/>
                        <a:t>Caffe</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sz="1800" kern="1200" dirty="0">
                          <a:effectLst/>
                        </a:rPr>
                        <a:t>UC Berkeley</a:t>
                      </a:r>
                      <a:endParaRPr lang="en-US" altLang="zh-CN" dirty="0">
                        <a:latin typeface="Microsoft YaHei" charset="-122"/>
                        <a:ea typeface="Microsoft YaHei" charset="-122"/>
                        <a:cs typeface="Microsoft YaHei" charset="-122"/>
                      </a:endParaRPr>
                    </a:p>
                  </a:txBody>
                  <a:tcPr anchor="ctr"/>
                </a:tc>
                <a:tc>
                  <a:txBody>
                    <a:bodyPr/>
                    <a:lstStyle/>
                    <a:p>
                      <a:pPr algn="ctr" rtl="0"/>
                      <a:r>
                        <a:rPr lang="en-US" altLang="zh-CN" dirty="0"/>
                        <a:t>Python/C++/</a:t>
                      </a:r>
                    </a:p>
                    <a:p>
                      <a:pPr algn="ctr" rtl="0"/>
                      <a:r>
                        <a:rPr lang="en-US" altLang="zh-CN" dirty="0" err="1"/>
                        <a:t>Matlab</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Linux/Mac</a:t>
                      </a:r>
                      <a:r>
                        <a:rPr lang="zh-CN" altLang="en-US" dirty="0"/>
                        <a:t> </a:t>
                      </a:r>
                      <a:r>
                        <a:rPr lang="en-US" altLang="zh-CN" dirty="0"/>
                        <a:t>OS/Windows</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2"/>
                  </a:ext>
                </a:extLst>
              </a:tr>
              <a:tr h="514350">
                <a:tc>
                  <a:txBody>
                    <a:bodyPr/>
                    <a:lstStyle/>
                    <a:p>
                      <a:pPr rtl="0"/>
                      <a:r>
                        <a:rPr lang="en-US" altLang="zh-CN" dirty="0"/>
                        <a:t>CNTK</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Microsoft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Python/C++/</a:t>
                      </a:r>
                    </a:p>
                    <a:p>
                      <a:pPr algn="ctr" rtl="0"/>
                      <a:r>
                        <a:rPr lang="en-US" altLang="zh-CN" dirty="0" err="1"/>
                        <a:t>BrainScript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Linux/Windows</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3"/>
                  </a:ext>
                </a:extLst>
              </a:tr>
              <a:tr h="514350">
                <a:tc>
                  <a:txBody>
                    <a:bodyPr/>
                    <a:lstStyle/>
                    <a:p>
                      <a:pPr rtl="0"/>
                      <a:r>
                        <a:rPr lang="en-US" altLang="zh-CN" dirty="0" err="1"/>
                        <a:t>MXNet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DMLC</a:t>
                      </a:r>
                    </a:p>
                    <a:p>
                      <a:pPr algn="ctr" rtl="0"/>
                      <a:r>
                        <a:rPr lang="en-US" altLang="zh-CN" dirty="0"/>
                        <a:t>(</a:t>
                      </a:r>
                      <a:r>
                        <a:rPr lang="zh-CN" altLang="en-US" dirty="0"/>
                        <a:t>分布式机器学习社区</a:t>
                      </a:r>
                      <a:r>
                        <a:rPr lang="en-US" altLang="zh-CN" dirty="0"/>
                        <a: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Python/C++/</a:t>
                      </a:r>
                      <a:r>
                        <a:rPr lang="en-US" altLang="zh-CN" dirty="0" err="1"/>
                        <a:t>Matlab</a:t>
                      </a:r>
                      <a:r>
                        <a:rPr lang="en-US" altLang="zh-CN" dirty="0"/>
                        <a:t>/</a:t>
                      </a:r>
                    </a:p>
                    <a:p>
                      <a:pPr algn="ctr" rtl="0"/>
                      <a:r>
                        <a:rPr lang="en-US" altLang="zh-CN" dirty="0"/>
                        <a:t>Julia/Go/R/Scala</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Linux/Mac</a:t>
                      </a:r>
                      <a:r>
                        <a:rPr lang="zh-CN" altLang="en-US" dirty="0"/>
                        <a:t> </a:t>
                      </a:r>
                      <a:r>
                        <a:rPr lang="en-US" altLang="zh-CN" dirty="0"/>
                        <a:t>OS/</a:t>
                      </a:r>
                    </a:p>
                    <a:p>
                      <a:pPr algn="ctr" rtl="0"/>
                      <a:r>
                        <a:rPr lang="en-US" altLang="zh-CN" dirty="0"/>
                        <a:t>Windows/Android/iOS</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4"/>
                  </a:ext>
                </a:extLst>
              </a:tr>
              <a:tr h="514350">
                <a:tc>
                  <a:txBody>
                    <a:bodyPr/>
                    <a:lstStyle/>
                    <a:p>
                      <a:pPr rtl="0"/>
                      <a:r>
                        <a:rPr lang="en-US" altLang="zh-CN" dirty="0"/>
                        <a:t>Torch</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Facebook</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C/</a:t>
                      </a:r>
                      <a:r>
                        <a:rPr lang="en-US" altLang="zh-CN" dirty="0" err="1"/>
                        <a:t>Lua</a:t>
                      </a:r>
                      <a:r>
                        <a:rPr lang="en-US" altLang="zh-CN" dirty="0"/>
                        <a: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Linux/Mac</a:t>
                      </a:r>
                      <a:r>
                        <a:rPr lang="zh-CN" altLang="en-US" dirty="0"/>
                        <a:t> </a:t>
                      </a:r>
                      <a:r>
                        <a:rPr lang="en-US" altLang="zh-CN" dirty="0"/>
                        <a:t>OS/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Windows/Android/iOS</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5"/>
                  </a:ext>
                </a:extLst>
              </a:tr>
              <a:tr h="514350">
                <a:tc>
                  <a:txBody>
                    <a:bodyPr/>
                    <a:lstStyle/>
                    <a:p>
                      <a:pPr rtl="0"/>
                      <a:r>
                        <a:rPr lang="en-US" altLang="zh-CN" dirty="0" err="1"/>
                        <a:t>Theano</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zh-CN" altLang="en-US" dirty="0"/>
                        <a:t>蒙特利尔大学</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Python</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Linux/Mac</a:t>
                      </a:r>
                      <a:r>
                        <a:rPr lang="zh-CN" altLang="en-US" dirty="0"/>
                        <a:t> </a:t>
                      </a:r>
                      <a:r>
                        <a:rPr lang="en-US" altLang="zh-CN" dirty="0"/>
                        <a:t>OS/Windows</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6"/>
                  </a:ext>
                </a:extLst>
              </a:tr>
              <a:tr h="514350">
                <a:tc>
                  <a:txBody>
                    <a:bodyPr/>
                    <a:lstStyle/>
                    <a:p>
                      <a:pPr rtl="0"/>
                      <a:r>
                        <a:rPr lang="en-US" altLang="zh-CN" dirty="0"/>
                        <a:t>Neon</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Intel</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algn="ctr" rtl="0"/>
                      <a:r>
                        <a:rPr lang="en-US" altLang="zh-CN" dirty="0"/>
                        <a:t>Python</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Linux</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1086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主流深度学习框架</a:t>
            </a:r>
            <a:endParaRPr lang="zh-CN" altLang="en-US" dirty="0">
              <a:latin typeface="Microsoft YaHei UI" panose="020B0503020204020204" pitchFamily="34" charset="-122"/>
              <a:ea typeface="Microsoft YaHei UI" panose="020B0503020204020204" pitchFamily="34" charset="-122"/>
            </a:endParaRPr>
          </a:p>
        </p:txBody>
      </p:sp>
      <p:graphicFrame>
        <p:nvGraphicFramePr>
          <p:cNvPr id="4" name="内容占位符 3"/>
          <p:cNvGraphicFramePr>
            <a:graphicFrameLocks noGrp="1"/>
          </p:cNvGraphicFramePr>
          <p:nvPr>
            <p:ph sz="half" idx="2"/>
          </p:nvPr>
        </p:nvGraphicFramePr>
        <p:xfrm>
          <a:off x="695394" y="1700808"/>
          <a:ext cx="10801214" cy="4270232"/>
        </p:xfrm>
        <a:graphic>
          <a:graphicData uri="http://schemas.openxmlformats.org/drawingml/2006/table">
            <a:tbl>
              <a:tblPr firstRow="1" bandRow="1">
                <a:tableStyleId>{B301B821-A1FF-4177-AEE7-76D212191A09}</a:tableStyleId>
              </a:tblPr>
              <a:tblGrid>
                <a:gridCol w="1296144">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584182">
                  <a:extLst>
                    <a:ext uri="{9D8B030D-6E8A-4147-A177-3AD203B41FA5}">
                      <a16:colId xmlns:a16="http://schemas.microsoft.com/office/drawing/2014/main" val="20002"/>
                    </a:ext>
                  </a:extLst>
                </a:gridCol>
                <a:gridCol w="1584176">
                  <a:extLst>
                    <a:ext uri="{9D8B030D-6E8A-4147-A177-3AD203B41FA5}">
                      <a16:colId xmlns:a16="http://schemas.microsoft.com/office/drawing/2014/main" val="20003"/>
                    </a:ext>
                  </a:extLst>
                </a:gridCol>
                <a:gridCol w="1584176">
                  <a:extLst>
                    <a:ext uri="{9D8B030D-6E8A-4147-A177-3AD203B41FA5}">
                      <a16:colId xmlns:a16="http://schemas.microsoft.com/office/drawing/2014/main" val="20004"/>
                    </a:ext>
                  </a:extLst>
                </a:gridCol>
                <a:gridCol w="1656182">
                  <a:extLst>
                    <a:ext uri="{9D8B030D-6E8A-4147-A177-3AD203B41FA5}">
                      <a16:colId xmlns:a16="http://schemas.microsoft.com/office/drawing/2014/main" val="20005"/>
                    </a:ext>
                  </a:extLst>
                </a:gridCol>
                <a:gridCol w="1872218">
                  <a:extLst>
                    <a:ext uri="{9D8B030D-6E8A-4147-A177-3AD203B41FA5}">
                      <a16:colId xmlns:a16="http://schemas.microsoft.com/office/drawing/2014/main" val="20006"/>
                    </a:ext>
                  </a:extLst>
                </a:gridCol>
              </a:tblGrid>
              <a:tr h="514350">
                <a:tc>
                  <a:txBody>
                    <a:bodyPr/>
                    <a:lstStyle/>
                    <a:p>
                      <a:pPr rtl="0"/>
                      <a:r>
                        <a:rPr lang="zh-CN" altLang="en-US" dirty="0">
                          <a:latin typeface="Microsoft YaHei" charset="-122"/>
                          <a:ea typeface="Microsoft YaHei" charset="-122"/>
                          <a:cs typeface="Microsoft YaHei" charset="-122"/>
                        </a:rPr>
                        <a:t>库名</a:t>
                      </a:r>
                    </a:p>
                  </a:txBody>
                  <a:tcPr anchor="ctr">
                    <a:solidFill>
                      <a:schemeClr val="tx1">
                        <a:lumMod val="65000"/>
                      </a:schemeClr>
                    </a:solidFill>
                  </a:tcPr>
                </a:tc>
                <a:tc>
                  <a:txBody>
                    <a:bodyPr/>
                    <a:lstStyle/>
                    <a:p>
                      <a:pPr algn="ctr" rtl="0"/>
                      <a:r>
                        <a:rPr lang="zh-CN" altLang="en-US" dirty="0">
                          <a:latin typeface="Microsoft YaHei" charset="-122"/>
                          <a:ea typeface="Microsoft YaHei" charset="-122"/>
                          <a:cs typeface="Microsoft YaHei" charset="-122"/>
                        </a:rPr>
                        <a:t>学习材料</a:t>
                      </a:r>
                      <a:endParaRPr lang="en-US" altLang="zh-CN" dirty="0">
                        <a:latin typeface="Microsoft YaHei" charset="-122"/>
                        <a:ea typeface="Microsoft YaHei" charset="-122"/>
                        <a:cs typeface="Microsoft YaHei" charset="-122"/>
                      </a:endParaRPr>
                    </a:p>
                    <a:p>
                      <a:pPr algn="ctr" rtl="0"/>
                      <a:r>
                        <a:rPr lang="zh-CN" altLang="en-US" dirty="0">
                          <a:latin typeface="Microsoft YaHei" charset="-122"/>
                          <a:ea typeface="Microsoft YaHei" charset="-122"/>
                          <a:cs typeface="Microsoft YaHei" charset="-122"/>
                        </a:rPr>
                        <a:t>丰富程度</a:t>
                      </a:r>
                      <a:endParaRPr lang="en-US" altLang="zh-CN" dirty="0">
                        <a:latin typeface="Microsoft YaHei" charset="-122"/>
                        <a:ea typeface="Microsoft YaHei" charset="-122"/>
                        <a:cs typeface="Microsoft YaHei" charset="-122"/>
                      </a:endParaRPr>
                    </a:p>
                  </a:txBody>
                  <a:tcPr anchor="ctr">
                    <a:solidFill>
                      <a:schemeClr val="tx1">
                        <a:lumMod val="65000"/>
                      </a:schemeClr>
                    </a:solidFill>
                  </a:tcPr>
                </a:tc>
                <a:tc>
                  <a:txBody>
                    <a:bodyPr/>
                    <a:lstStyle/>
                    <a:p>
                      <a:pPr algn="ctr" rtl="0"/>
                      <a:r>
                        <a:rPr lang="en-US" altLang="zh-CN" dirty="0">
                          <a:latin typeface="Microsoft YaHei" charset="-122"/>
                          <a:ea typeface="Microsoft YaHei" charset="-122"/>
                          <a:cs typeface="Microsoft YaHei" charset="-122"/>
                        </a:rPr>
                        <a:t>CNN</a:t>
                      </a:r>
                      <a:r>
                        <a:rPr lang="zh-CN" altLang="en-US" dirty="0">
                          <a:latin typeface="Microsoft YaHei" charset="-122"/>
                          <a:ea typeface="Microsoft YaHei" charset="-122"/>
                          <a:cs typeface="Microsoft YaHei" charset="-122"/>
                        </a:rPr>
                        <a:t>建模</a:t>
                      </a:r>
                      <a:endParaRPr lang="en-US" altLang="zh-CN" dirty="0">
                        <a:latin typeface="Microsoft YaHei" charset="-122"/>
                        <a:ea typeface="Microsoft YaHei" charset="-122"/>
                        <a:cs typeface="Microsoft YaHei" charset="-122"/>
                      </a:endParaRPr>
                    </a:p>
                    <a:p>
                      <a:pPr algn="ctr" rtl="0"/>
                      <a:r>
                        <a:rPr lang="zh-CN" altLang="en-US" dirty="0">
                          <a:latin typeface="Microsoft YaHei" charset="-122"/>
                          <a:ea typeface="Microsoft YaHei" charset="-122"/>
                          <a:cs typeface="Microsoft YaHei" charset="-122"/>
                        </a:rPr>
                        <a:t>能力</a:t>
                      </a:r>
                    </a:p>
                  </a:txBody>
                  <a:tcPr anchor="ctr">
                    <a:solidFill>
                      <a:schemeClr val="tx1">
                        <a:lumMod val="65000"/>
                      </a:schemeClr>
                    </a:solidFill>
                  </a:tcPr>
                </a:tc>
                <a:tc>
                  <a:txBody>
                    <a:bodyPr/>
                    <a:lstStyle/>
                    <a:p>
                      <a:pPr algn="ctr" rtl="0"/>
                      <a:r>
                        <a:rPr lang="en-US" altLang="zh-CN" dirty="0">
                          <a:latin typeface="Microsoft YaHei" charset="-122"/>
                          <a:ea typeface="Microsoft YaHei" charset="-122"/>
                          <a:cs typeface="Microsoft YaHei" charset="-122"/>
                        </a:rPr>
                        <a:t>RNN</a:t>
                      </a:r>
                      <a:r>
                        <a:rPr lang="zh-CN" altLang="en-US" dirty="0">
                          <a:latin typeface="Microsoft YaHei" charset="-122"/>
                          <a:ea typeface="Microsoft YaHei" charset="-122"/>
                          <a:cs typeface="Microsoft YaHei" charset="-122"/>
                        </a:rPr>
                        <a:t>建模</a:t>
                      </a:r>
                      <a:endParaRPr lang="en-US" altLang="zh-CN" dirty="0">
                        <a:latin typeface="Microsoft YaHei" charset="-122"/>
                        <a:ea typeface="Microsoft YaHei" charset="-122"/>
                        <a:cs typeface="Microsoft YaHei" charset="-122"/>
                      </a:endParaRPr>
                    </a:p>
                    <a:p>
                      <a:pPr algn="ctr" rtl="0"/>
                      <a:r>
                        <a:rPr lang="zh-CN" altLang="en-US" dirty="0">
                          <a:latin typeface="Microsoft YaHei" charset="-122"/>
                          <a:ea typeface="Microsoft YaHei" charset="-122"/>
                          <a:cs typeface="Microsoft YaHei" charset="-122"/>
                        </a:rPr>
                        <a:t>能力</a:t>
                      </a:r>
                    </a:p>
                  </a:txBody>
                  <a:tcPr anchor="ctr">
                    <a:solidFill>
                      <a:schemeClr val="tx1">
                        <a:lumMod val="65000"/>
                      </a:schemeClr>
                    </a:solidFill>
                  </a:tcPr>
                </a:tc>
                <a:tc>
                  <a:txBody>
                    <a:bodyPr/>
                    <a:lstStyle/>
                    <a:p>
                      <a:pPr algn="ctr" rtl="0"/>
                      <a:r>
                        <a:rPr lang="zh-CN" altLang="en-US" dirty="0">
                          <a:latin typeface="Microsoft YaHei UI" panose="020B0503020204020204" pitchFamily="34" charset="-122"/>
                          <a:ea typeface="Microsoft YaHei UI" panose="020B0503020204020204" pitchFamily="34" charset="-122"/>
                        </a:rPr>
                        <a:t>易用程度</a:t>
                      </a:r>
                    </a:p>
                  </a:txBody>
                  <a:tcPr anchor="ctr">
                    <a:solidFill>
                      <a:schemeClr val="tx1">
                        <a:lumMod val="65000"/>
                      </a:schemeClr>
                    </a:solidFill>
                  </a:tcPr>
                </a:tc>
                <a:tc>
                  <a:txBody>
                    <a:bodyPr/>
                    <a:lstStyle/>
                    <a:p>
                      <a:pPr algn="ctr" rtl="0"/>
                      <a:r>
                        <a:rPr lang="zh-CN" altLang="en-US" dirty="0">
                          <a:latin typeface="Microsoft YaHei UI" panose="020B0503020204020204" pitchFamily="34" charset="-122"/>
                          <a:ea typeface="Microsoft YaHei UI" panose="020B0503020204020204" pitchFamily="34" charset="-122"/>
                        </a:rPr>
                        <a:t>运行速度</a:t>
                      </a:r>
                    </a:p>
                  </a:txBody>
                  <a:tcPr anchor="ctr">
                    <a:solidFill>
                      <a:schemeClr val="tx1">
                        <a:lumMod val="65000"/>
                      </a:schemeClr>
                    </a:solidFill>
                  </a:tcPr>
                </a:tc>
                <a:tc>
                  <a:txBody>
                    <a:bodyPr/>
                    <a:lstStyle/>
                    <a:p>
                      <a:pPr algn="ctr" rtl="0"/>
                      <a:r>
                        <a:rPr lang="zh-CN" altLang="en-US" dirty="0">
                          <a:latin typeface="Microsoft YaHei UI" panose="020B0503020204020204" pitchFamily="34" charset="-122"/>
                          <a:ea typeface="Microsoft YaHei UI" panose="020B0503020204020204" pitchFamily="34" charset="-122"/>
                        </a:rPr>
                        <a:t>多</a:t>
                      </a:r>
                      <a:r>
                        <a:rPr lang="en-US" altLang="zh-CN" dirty="0">
                          <a:latin typeface="Microsoft YaHei UI" panose="020B0503020204020204" pitchFamily="34" charset="-122"/>
                          <a:ea typeface="Microsoft YaHei UI" panose="020B0503020204020204" pitchFamily="34" charset="-122"/>
                        </a:rPr>
                        <a:t>GPU</a:t>
                      </a:r>
                      <a:r>
                        <a:rPr lang="zh-CN" altLang="en-US" dirty="0">
                          <a:latin typeface="Microsoft YaHei UI" panose="020B0503020204020204" pitchFamily="34" charset="-122"/>
                          <a:ea typeface="Microsoft YaHei UI" panose="020B0503020204020204" pitchFamily="34" charset="-122"/>
                        </a:rPr>
                        <a:t>支持</a:t>
                      </a:r>
                      <a:endParaRPr lang="en-US" altLang="zh-CN" dirty="0">
                        <a:latin typeface="Microsoft YaHei UI" panose="020B0503020204020204" pitchFamily="34" charset="-122"/>
                        <a:ea typeface="Microsoft YaHei UI" panose="020B0503020204020204" pitchFamily="34" charset="-122"/>
                      </a:endParaRPr>
                    </a:p>
                    <a:p>
                      <a:pPr algn="ctr" rtl="0"/>
                      <a:r>
                        <a:rPr lang="zh-CN" altLang="en-US" dirty="0">
                          <a:latin typeface="Microsoft YaHei UI" panose="020B0503020204020204" pitchFamily="34" charset="-122"/>
                          <a:ea typeface="Microsoft YaHei UI" panose="020B0503020204020204" pitchFamily="34" charset="-122"/>
                        </a:rPr>
                        <a:t>程度</a:t>
                      </a:r>
                    </a:p>
                  </a:txBody>
                  <a:tcPr anchor="ctr">
                    <a:solidFill>
                      <a:schemeClr val="tx1">
                        <a:lumMod val="65000"/>
                      </a:schemeClr>
                    </a:solidFill>
                  </a:tcPr>
                </a:tc>
                <a:extLst>
                  <a:ext uri="{0D108BD9-81ED-4DB2-BD59-A6C34878D82A}">
                    <a16:rowId xmlns:a16="http://schemas.microsoft.com/office/drawing/2014/main" val="10000"/>
                  </a:ext>
                </a:extLst>
              </a:tr>
              <a:tr h="512048">
                <a:tc>
                  <a:txBody>
                    <a:bodyPr/>
                    <a:lstStyle/>
                    <a:p>
                      <a:pPr rtl="0"/>
                      <a:r>
                        <a:rPr lang="en-US" altLang="zh-CN" sz="1800" kern="1200" dirty="0" err="1">
                          <a:effectLst/>
                        </a:rPr>
                        <a:t>TensorFlow</a:t>
                      </a:r>
                      <a:endParaRPr lang="en-US" altLang="zh-CN"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60000"/>
                        <a:lumOff val="40000"/>
                      </a:schemeClr>
                    </a:solidFill>
                  </a:tcPr>
                </a:tc>
                <a:extLst>
                  <a:ext uri="{0D108BD9-81ED-4DB2-BD59-A6C34878D82A}">
                    <a16:rowId xmlns:a16="http://schemas.microsoft.com/office/drawing/2014/main" val="10001"/>
                  </a:ext>
                </a:extLst>
              </a:tr>
              <a:tr h="514350">
                <a:tc>
                  <a:txBody>
                    <a:bodyPr/>
                    <a:lstStyle/>
                    <a:p>
                      <a:pPr rtl="0"/>
                      <a:r>
                        <a:rPr lang="en-US" altLang="zh-CN" dirty="0" err="1"/>
                        <a:t>Caffe</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002"/>
                  </a:ext>
                </a:extLst>
              </a:tr>
              <a:tr h="514350">
                <a:tc>
                  <a:txBody>
                    <a:bodyPr/>
                    <a:lstStyle/>
                    <a:p>
                      <a:pPr rtl="0"/>
                      <a:r>
                        <a:rPr lang="en-US" altLang="zh-CN" dirty="0"/>
                        <a:t>CNTK</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tx1"/>
                    </a:solidFill>
                  </a:tcPr>
                </a:tc>
                <a:extLst>
                  <a:ext uri="{0D108BD9-81ED-4DB2-BD59-A6C34878D82A}">
                    <a16:rowId xmlns:a16="http://schemas.microsoft.com/office/drawing/2014/main" val="10003"/>
                  </a:ext>
                </a:extLst>
              </a:tr>
              <a:tr h="514350">
                <a:tc>
                  <a:txBody>
                    <a:bodyPr/>
                    <a:lstStyle/>
                    <a:p>
                      <a:pPr rtl="0"/>
                      <a:r>
                        <a:rPr lang="en-US" altLang="zh-CN" dirty="0" err="1"/>
                        <a:t>MXNet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rgbClr val="00B0F0"/>
                    </a:solidFill>
                  </a:tcPr>
                </a:tc>
                <a:extLst>
                  <a:ext uri="{0D108BD9-81ED-4DB2-BD59-A6C34878D82A}">
                    <a16:rowId xmlns:a16="http://schemas.microsoft.com/office/drawing/2014/main" val="10004"/>
                  </a:ext>
                </a:extLst>
              </a:tr>
              <a:tr h="514350">
                <a:tc>
                  <a:txBody>
                    <a:bodyPr/>
                    <a:lstStyle/>
                    <a:p>
                      <a:pPr rtl="0"/>
                      <a:r>
                        <a:rPr lang="en-US" altLang="zh-CN" dirty="0"/>
                        <a:t>Torch</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extLst>
                  <a:ext uri="{0D108BD9-81ED-4DB2-BD59-A6C34878D82A}">
                    <a16:rowId xmlns:a16="http://schemas.microsoft.com/office/drawing/2014/main" val="10005"/>
                  </a:ext>
                </a:extLst>
              </a:tr>
              <a:tr h="514350">
                <a:tc>
                  <a:txBody>
                    <a:bodyPr/>
                    <a:lstStyle/>
                    <a:p>
                      <a:pPr rtl="0"/>
                      <a:r>
                        <a:rPr lang="en-US" altLang="zh-CN" dirty="0" err="1"/>
                        <a:t>Theano</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extLst>
                  <a:ext uri="{0D108BD9-81ED-4DB2-BD59-A6C34878D82A}">
                    <a16:rowId xmlns:a16="http://schemas.microsoft.com/office/drawing/2014/main" val="10006"/>
                  </a:ext>
                </a:extLst>
              </a:tr>
              <a:tr h="514350">
                <a:tc>
                  <a:txBody>
                    <a:bodyPr/>
                    <a:lstStyle/>
                    <a:p>
                      <a:pPr rtl="0"/>
                      <a:r>
                        <a:rPr lang="en-US" altLang="zh-CN" dirty="0"/>
                        <a:t>Neon</a:t>
                      </a:r>
                      <a:endParaRPr lang="en-US" altLang="zh-CN" dirty="0">
                        <a:latin typeface="Microsoft YaHei UI" panose="020B0503020204020204" pitchFamily="34" charset="-122"/>
                        <a:ea typeface="Microsoft YaHei UI"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UI" panose="020B0503020204020204" pitchFamily="34" charset="-122"/>
                          <a:ea typeface="Microsoft YaHei UI" panose="020B0503020204020204" pitchFamily="34" charset="-122"/>
                        </a:rPr>
                        <a:t>★★</a:t>
                      </a:r>
                      <a:endParaRPr lang="en-US" altLang="zh-CN" dirty="0">
                        <a:latin typeface="Microsoft YaHei UI" panose="020B0503020204020204" pitchFamily="34" charset="-122"/>
                        <a:ea typeface="Microsoft YaHei UI" panose="020B0503020204020204" pitchFamily="34" charset="-122"/>
                      </a:endParaRPr>
                    </a:p>
                  </a:txBody>
                  <a:tcPr anchor="ctr">
                    <a:solidFill>
                      <a:schemeClr val="accent1">
                        <a:lumMod val="40000"/>
                        <a:lumOff val="6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987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主流深度学习框架</a:t>
            </a:r>
            <a:endParaRPr lang="zh-CN" altLang="en-US" dirty="0">
              <a:latin typeface="Microsoft YaHei UI" panose="020B0503020204020204" pitchFamily="34" charset="-122"/>
              <a:ea typeface="Microsoft YaHei UI" panose="020B0503020204020204" pitchFamily="34" charset="-122"/>
            </a:endParaRPr>
          </a:p>
        </p:txBody>
      </p:sp>
      <p:pic>
        <p:nvPicPr>
          <p:cNvPr id="5" name="图片 4"/>
          <p:cNvPicPr>
            <a:picLocks noChangeAspect="1"/>
          </p:cNvPicPr>
          <p:nvPr/>
        </p:nvPicPr>
        <p:blipFill>
          <a:blip r:embed="rId3"/>
          <a:stretch>
            <a:fillRect/>
          </a:stretch>
        </p:blipFill>
        <p:spPr>
          <a:xfrm>
            <a:off x="1703512" y="1628801"/>
            <a:ext cx="4704314" cy="5198517"/>
          </a:xfrm>
          <a:prstGeom prst="rect">
            <a:avLst/>
          </a:prstGeom>
        </p:spPr>
      </p:pic>
      <p:pic>
        <p:nvPicPr>
          <p:cNvPr id="6" name="图片 5"/>
          <p:cNvPicPr>
            <a:picLocks noChangeAspect="1"/>
          </p:cNvPicPr>
          <p:nvPr/>
        </p:nvPicPr>
        <p:blipFill>
          <a:blip r:embed="rId4"/>
          <a:stretch>
            <a:fillRect/>
          </a:stretch>
        </p:blipFill>
        <p:spPr>
          <a:xfrm>
            <a:off x="6456040" y="1628800"/>
            <a:ext cx="4748844" cy="5184576"/>
          </a:xfrm>
          <a:prstGeom prst="rect">
            <a:avLst/>
          </a:prstGeom>
        </p:spPr>
      </p:pic>
    </p:spTree>
    <p:extLst>
      <p:ext uri="{BB962C8B-B14F-4D97-AF65-F5344CB8AC3E}">
        <p14:creationId xmlns:p14="http://schemas.microsoft.com/office/powerpoint/2010/main" val="111033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t>TensorFlow</a:t>
            </a:r>
            <a:r>
              <a:rPr lang="zh-CN" altLang="en-US" dirty="0"/>
              <a:t>是什么？</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2" y="1905000"/>
            <a:ext cx="10260631" cy="4267200"/>
          </a:xfrm>
        </p:spPr>
        <p:txBody>
          <a:bodyPr rtlCol="0">
            <a:normAutofit/>
          </a:bodyPr>
          <a:lstStyle/>
          <a:p>
            <a:r>
              <a:rPr lang="en-US" altLang="zh-CN" dirty="0" err="1">
                <a:latin typeface="+mj-ea"/>
                <a:ea typeface="+mj-ea"/>
              </a:rPr>
              <a:t>TensorFlow</a:t>
            </a:r>
            <a:r>
              <a:rPr lang="en-US" altLang="zh-CN" dirty="0">
                <a:latin typeface="+mj-ea"/>
                <a:ea typeface="+mj-ea"/>
              </a:rPr>
              <a:t>™ </a:t>
            </a:r>
            <a:r>
              <a:rPr lang="zh-CN" altLang="en-US" dirty="0">
                <a:latin typeface="+mj-ea"/>
                <a:ea typeface="+mj-ea"/>
              </a:rPr>
              <a:t>是一个采用计算图的形式表述数值计算的编程系统，本身是一个开源软件库。</a:t>
            </a:r>
            <a:r>
              <a:rPr lang="en-US" altLang="zh-CN" dirty="0" err="1">
                <a:latin typeface="+mj-ea"/>
                <a:ea typeface="+mj-ea"/>
              </a:rPr>
              <a:t>TensorFlow</a:t>
            </a:r>
            <a:r>
              <a:rPr lang="zh-CN" altLang="en-US" dirty="0">
                <a:latin typeface="+mj-ea"/>
                <a:ea typeface="+mj-ea"/>
              </a:rPr>
              <a:t>计算图中每一个节点表示一次数学计算，每一条边表示计算之间的依赖关系。</a:t>
            </a:r>
            <a:endParaRPr lang="en-US" altLang="zh-CN" dirty="0">
              <a:latin typeface="+mj-ea"/>
              <a:ea typeface="+mj-ea"/>
            </a:endParaRPr>
          </a:p>
          <a:p>
            <a:r>
              <a:rPr lang="zh-CN" altLang="en-US" dirty="0">
                <a:latin typeface="+mj-ea"/>
                <a:ea typeface="+mj-ea"/>
              </a:rPr>
              <a:t>张量（</a:t>
            </a:r>
            <a:r>
              <a:rPr lang="en-US" altLang="zh-CN" dirty="0">
                <a:latin typeface="+mj-ea"/>
                <a:ea typeface="+mj-ea"/>
              </a:rPr>
              <a:t>tensor</a:t>
            </a:r>
            <a:r>
              <a:rPr lang="zh-CN" altLang="en-US" dirty="0">
                <a:latin typeface="+mj-ea"/>
                <a:ea typeface="+mj-ea"/>
              </a:rPr>
              <a:t>）是计算图的基本数据结构，可以理解为多维数据，流</a:t>
            </a:r>
            <a:r>
              <a:rPr lang="en-US" altLang="zh-CN" dirty="0">
                <a:latin typeface="+mj-ea"/>
                <a:ea typeface="+mj-ea"/>
              </a:rPr>
              <a:t>(Flow)</a:t>
            </a:r>
            <a:r>
              <a:rPr lang="zh-CN" altLang="en-US" dirty="0">
                <a:latin typeface="+mj-ea"/>
                <a:ea typeface="+mj-ea"/>
              </a:rPr>
              <a:t>表达了张量之间通过计算互相转化的过程。</a:t>
            </a:r>
            <a:endParaRPr lang="en-US" altLang="zh-CN" dirty="0"/>
          </a:p>
          <a:p>
            <a:r>
              <a:rPr lang="zh-CN" altLang="en-US" dirty="0">
                <a:latin typeface="+mj-ea"/>
                <a:ea typeface="+mj-ea"/>
              </a:rPr>
              <a:t>它灵活的架构可以在多种平台上展开计算，例如台式计算机中的一个或多个</a:t>
            </a:r>
            <a:r>
              <a:rPr lang="en-US" altLang="zh-CN" dirty="0">
                <a:latin typeface="+mj-ea"/>
                <a:ea typeface="+mj-ea"/>
              </a:rPr>
              <a:t>CPU</a:t>
            </a:r>
            <a:r>
              <a:rPr lang="zh-CN" altLang="en-US" dirty="0">
                <a:latin typeface="+mj-ea"/>
                <a:ea typeface="+mj-ea"/>
              </a:rPr>
              <a:t>（或</a:t>
            </a:r>
            <a:r>
              <a:rPr lang="en-US" altLang="zh-CN" dirty="0">
                <a:latin typeface="+mj-ea"/>
                <a:ea typeface="+mj-ea"/>
              </a:rPr>
              <a:t>GPU</a:t>
            </a:r>
            <a:r>
              <a:rPr lang="zh-CN" altLang="en-US" dirty="0">
                <a:latin typeface="+mj-ea"/>
                <a:ea typeface="+mj-ea"/>
              </a:rPr>
              <a:t>），服务器，移动设备等等。</a:t>
            </a:r>
            <a:endParaRPr lang="zh-CN" altLang="en-US" dirty="0">
              <a:latin typeface="Microsoft YaHei UI" panose="020B0503020204020204" pitchFamily="34" charset="-122"/>
              <a:ea typeface="Microsoft YaHei UI" panose="020B0503020204020204" pitchFamily="34" charset="-122"/>
            </a:endParaRPr>
          </a:p>
          <a:p>
            <a:r>
              <a:rPr lang="en-US" altLang="zh-CN" dirty="0" err="1">
                <a:latin typeface="+mj-ea"/>
                <a:ea typeface="+mj-ea"/>
              </a:rPr>
              <a:t>TensorFlow</a:t>
            </a:r>
            <a:r>
              <a:rPr lang="en-US" altLang="zh-CN" dirty="0">
                <a:latin typeface="+mj-ea"/>
                <a:ea typeface="+mj-ea"/>
              </a:rPr>
              <a:t> </a:t>
            </a:r>
            <a:r>
              <a:rPr lang="zh-CN" altLang="en-US" dirty="0">
                <a:latin typeface="+mj-ea"/>
                <a:ea typeface="+mj-ea"/>
              </a:rPr>
              <a:t>最初由</a:t>
            </a:r>
            <a:r>
              <a:rPr lang="en-US" altLang="zh-CN" dirty="0">
                <a:latin typeface="+mj-ea"/>
                <a:ea typeface="+mj-ea"/>
              </a:rPr>
              <a:t>Google</a:t>
            </a:r>
            <a:r>
              <a:rPr lang="zh-CN" altLang="en-US" dirty="0">
                <a:latin typeface="+mj-ea"/>
                <a:ea typeface="+mj-ea"/>
              </a:rPr>
              <a:t>大脑小组（隶属于</a:t>
            </a:r>
            <a:r>
              <a:rPr lang="en-US" altLang="zh-CN" dirty="0">
                <a:latin typeface="+mj-ea"/>
                <a:ea typeface="+mj-ea"/>
              </a:rPr>
              <a:t>Google</a:t>
            </a:r>
            <a:r>
              <a:rPr lang="zh-CN" altLang="en-US" dirty="0">
                <a:latin typeface="+mj-ea"/>
                <a:ea typeface="+mj-ea"/>
              </a:rPr>
              <a:t>机器智能研究机构）的研究员和工程师们开发出来，用于机器学习和深度神经网络方面的研究，但这个系统的通用性使其也可广泛用于其他计算领域。 </a:t>
            </a:r>
          </a:p>
        </p:txBody>
      </p:sp>
      <p:pic>
        <p:nvPicPr>
          <p:cNvPr id="3" name="图片 2"/>
          <p:cNvPicPr>
            <a:picLocks noChangeAspect="1"/>
          </p:cNvPicPr>
          <p:nvPr/>
        </p:nvPicPr>
        <p:blipFill>
          <a:blip r:embed="rId3"/>
          <a:stretch>
            <a:fillRect/>
          </a:stretch>
        </p:blipFill>
        <p:spPr>
          <a:xfrm>
            <a:off x="27882" y="5229200"/>
            <a:ext cx="1592153" cy="1375420"/>
          </a:xfrm>
          <a:prstGeom prst="rect">
            <a:avLst/>
          </a:prstGeom>
        </p:spPr>
      </p:pic>
    </p:spTree>
    <p:extLst>
      <p:ext uri="{BB962C8B-B14F-4D97-AF65-F5344CB8AC3E}">
        <p14:creationId xmlns:p14="http://schemas.microsoft.com/office/powerpoint/2010/main" val="298109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t>TensorFlow</a:t>
            </a:r>
            <a:r>
              <a:rPr lang="zh-CN" altLang="en-US" dirty="0"/>
              <a:t>是什么？</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2" y="1905000"/>
            <a:ext cx="6588223" cy="4267200"/>
          </a:xfrm>
        </p:spPr>
        <p:txBody>
          <a:bodyPr rtlCol="0">
            <a:normAutofit lnSpcReduction="10000"/>
          </a:bodyPr>
          <a:lstStyle/>
          <a:p>
            <a:r>
              <a:rPr lang="zh-CN" altLang="en-US" dirty="0"/>
              <a:t>张量（</a:t>
            </a:r>
            <a:r>
              <a:rPr lang="en-US" altLang="zh-CN" dirty="0"/>
              <a:t>Tensor</a:t>
            </a:r>
            <a:r>
              <a:rPr lang="zh-CN" altLang="en-US" dirty="0"/>
              <a:t>）</a:t>
            </a:r>
            <a:endParaRPr lang="en-US" altLang="zh-CN" dirty="0"/>
          </a:p>
          <a:p>
            <a:pPr marL="0" indent="0">
              <a:buNone/>
            </a:pPr>
            <a:r>
              <a:rPr lang="zh-CN" altLang="en-US" sz="2000" dirty="0">
                <a:latin typeface="+mj-ea"/>
                <a:ea typeface="+mj-ea"/>
              </a:rPr>
              <a:t>是一个物理量，对高维 </a:t>
            </a:r>
            <a:r>
              <a:rPr lang="en-US" altLang="zh-CN" sz="2000" dirty="0">
                <a:latin typeface="+mj-ea"/>
                <a:ea typeface="+mj-ea"/>
              </a:rPr>
              <a:t>(</a:t>
            </a:r>
            <a:r>
              <a:rPr lang="zh-CN" altLang="en-US" sz="2000" dirty="0">
                <a:latin typeface="+mj-ea"/>
                <a:ea typeface="+mj-ea"/>
              </a:rPr>
              <a:t>维数 ≥ </a:t>
            </a:r>
            <a:r>
              <a:rPr lang="en-US" altLang="zh-CN" sz="2000" dirty="0">
                <a:latin typeface="+mj-ea"/>
                <a:ea typeface="+mj-ea"/>
              </a:rPr>
              <a:t>2) </a:t>
            </a:r>
            <a:r>
              <a:rPr lang="zh-CN" altLang="en-US" sz="2000" dirty="0">
                <a:latin typeface="+mj-ea"/>
                <a:ea typeface="+mj-ea"/>
              </a:rPr>
              <a:t>的物理量进行 “量纲分析” 的一种工具。简单的可以理解为：一维数组称为矢量，二维数组为二阶张量，三维数组为三阶张量 </a:t>
            </a:r>
            <a:r>
              <a:rPr lang="mr-IN" altLang="zh-CN" sz="2000" dirty="0">
                <a:latin typeface="+mj-ea"/>
                <a:ea typeface="+mj-ea"/>
              </a:rPr>
              <a:t>…</a:t>
            </a:r>
            <a:endParaRPr lang="en-US" altLang="zh-CN" sz="2000" dirty="0">
              <a:latin typeface="+mj-ea"/>
              <a:ea typeface="+mj-ea"/>
            </a:endParaRPr>
          </a:p>
          <a:p>
            <a:endParaRPr lang="en-US" altLang="zh-CN" sz="2000" dirty="0"/>
          </a:p>
          <a:p>
            <a:r>
              <a:rPr lang="zh-CN" altLang="en-US" dirty="0"/>
              <a:t>计算图 </a:t>
            </a:r>
            <a:endParaRPr lang="en-US" altLang="zh-CN" dirty="0"/>
          </a:p>
          <a:p>
            <a:pPr marL="0" indent="0">
              <a:buNone/>
            </a:pPr>
            <a:r>
              <a:rPr lang="zh-CN" altLang="en-US" sz="2000" dirty="0">
                <a:latin typeface="+mj-ea"/>
                <a:ea typeface="+mj-ea"/>
              </a:rPr>
              <a:t>用“结点”（</a:t>
            </a:r>
            <a:r>
              <a:rPr lang="en-US" altLang="zh-CN" sz="2000" dirty="0">
                <a:latin typeface="+mj-ea"/>
                <a:ea typeface="+mj-ea"/>
              </a:rPr>
              <a:t>nodes</a:t>
            </a:r>
            <a:r>
              <a:rPr lang="zh-CN" altLang="en-US" sz="2000" dirty="0">
                <a:latin typeface="+mj-ea"/>
                <a:ea typeface="+mj-ea"/>
              </a:rPr>
              <a:t>）和“线”</a:t>
            </a:r>
            <a:r>
              <a:rPr lang="en-US" altLang="zh-CN" sz="2000" dirty="0">
                <a:latin typeface="+mj-ea"/>
                <a:ea typeface="+mj-ea"/>
              </a:rPr>
              <a:t>(edges)</a:t>
            </a:r>
            <a:r>
              <a:rPr lang="zh-CN" altLang="en-US" sz="2000" dirty="0">
                <a:latin typeface="+mj-ea"/>
                <a:ea typeface="+mj-ea"/>
              </a:rPr>
              <a:t>的有向图来描述数学计算的图像。“节点” 一般用来表示施加的数学操作，但也可以表示数据输入（</a:t>
            </a:r>
            <a:r>
              <a:rPr lang="en-US" altLang="zh-CN" sz="2000" dirty="0">
                <a:latin typeface="+mj-ea"/>
                <a:ea typeface="+mj-ea"/>
              </a:rPr>
              <a:t>feed in</a:t>
            </a:r>
            <a:r>
              <a:rPr lang="zh-CN" altLang="en-US" sz="2000" dirty="0">
                <a:latin typeface="+mj-ea"/>
                <a:ea typeface="+mj-ea"/>
              </a:rPr>
              <a:t>）的起点</a:t>
            </a:r>
            <a:r>
              <a:rPr lang="en-US" altLang="zh-CN" sz="2000" dirty="0">
                <a:latin typeface="+mj-ea"/>
                <a:ea typeface="+mj-ea"/>
              </a:rPr>
              <a:t>/</a:t>
            </a:r>
            <a:r>
              <a:rPr lang="zh-CN" altLang="en-US" sz="2000" dirty="0">
                <a:latin typeface="+mj-ea"/>
                <a:ea typeface="+mj-ea"/>
              </a:rPr>
              <a:t>输出（</a:t>
            </a:r>
            <a:r>
              <a:rPr lang="en-US" altLang="zh-CN" sz="2000" dirty="0">
                <a:latin typeface="+mj-ea"/>
                <a:ea typeface="+mj-ea"/>
              </a:rPr>
              <a:t>push out</a:t>
            </a:r>
            <a:r>
              <a:rPr lang="zh-CN" altLang="en-US" sz="2000" dirty="0">
                <a:latin typeface="+mj-ea"/>
                <a:ea typeface="+mj-ea"/>
              </a:rPr>
              <a:t>）的终点，或者是读取</a:t>
            </a:r>
            <a:r>
              <a:rPr lang="en-US" altLang="zh-CN" sz="2000" dirty="0">
                <a:latin typeface="+mj-ea"/>
                <a:ea typeface="+mj-ea"/>
              </a:rPr>
              <a:t>/</a:t>
            </a:r>
            <a:r>
              <a:rPr lang="zh-CN" altLang="en-US" sz="2000" dirty="0">
                <a:latin typeface="+mj-ea"/>
                <a:ea typeface="+mj-ea"/>
              </a:rPr>
              <a:t>写入持久变量（</a:t>
            </a:r>
            <a:r>
              <a:rPr lang="en-US" altLang="zh-CN" sz="2000" dirty="0">
                <a:latin typeface="+mj-ea"/>
                <a:ea typeface="+mj-ea"/>
              </a:rPr>
              <a:t>persistent variable</a:t>
            </a:r>
            <a:r>
              <a:rPr lang="zh-CN" altLang="en-US" sz="2000" dirty="0">
                <a:latin typeface="+mj-ea"/>
                <a:ea typeface="+mj-ea"/>
              </a:rPr>
              <a:t>）的终点。“线”表示“节点”之间的输入</a:t>
            </a:r>
            <a:r>
              <a:rPr lang="en-US" altLang="zh-CN" sz="2000" dirty="0">
                <a:latin typeface="+mj-ea"/>
                <a:ea typeface="+mj-ea"/>
              </a:rPr>
              <a:t>/</a:t>
            </a:r>
            <a:r>
              <a:rPr lang="zh-CN" altLang="en-US" sz="2000" dirty="0">
                <a:latin typeface="+mj-ea"/>
                <a:ea typeface="+mj-ea"/>
              </a:rPr>
              <a:t>输出关系。这些数据“线”可以输运“</a:t>
            </a:r>
            <a:r>
              <a:rPr lang="en-US" altLang="zh-CN" sz="2000" dirty="0">
                <a:latin typeface="+mj-ea"/>
                <a:ea typeface="+mj-ea"/>
              </a:rPr>
              <a:t>size</a:t>
            </a:r>
            <a:r>
              <a:rPr lang="zh-CN" altLang="en-US" sz="2000" dirty="0">
                <a:latin typeface="+mj-ea"/>
                <a:ea typeface="+mj-ea"/>
              </a:rPr>
              <a:t>可动态调整”的多维数据数组，即“张量”（</a:t>
            </a:r>
            <a:r>
              <a:rPr lang="en-US" altLang="zh-CN" sz="2000" dirty="0">
                <a:latin typeface="+mj-ea"/>
                <a:ea typeface="+mj-ea"/>
              </a:rPr>
              <a:t>tensor</a:t>
            </a:r>
            <a:r>
              <a:rPr lang="zh-CN" altLang="en-US" sz="2000" dirty="0">
                <a:latin typeface="+mj-ea"/>
                <a:ea typeface="+mj-ea"/>
              </a:rPr>
              <a:t>） </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41847"/>
          <a:stretch/>
        </p:blipFill>
        <p:spPr>
          <a:xfrm>
            <a:off x="8400256" y="2420888"/>
            <a:ext cx="2376264" cy="3337832"/>
          </a:xfrm>
          <a:prstGeom prst="rect">
            <a:avLst/>
          </a:prstGeom>
        </p:spPr>
      </p:pic>
    </p:spTree>
    <p:extLst>
      <p:ext uri="{BB962C8B-B14F-4D97-AF65-F5344CB8AC3E}">
        <p14:creationId xmlns:p14="http://schemas.microsoft.com/office/powerpoint/2010/main" val="26868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t>TensorFlow</a:t>
            </a:r>
            <a:r>
              <a:rPr lang="zh-CN" altLang="en-US" dirty="0"/>
              <a:t>架构</a:t>
            </a:r>
            <a:endParaRPr lang="zh-CN" altLang="en-US" dirty="0">
              <a:latin typeface="Microsoft YaHei UI" panose="020B0503020204020204" pitchFamily="34" charset="-122"/>
              <a:ea typeface="Microsoft YaHei UI" panose="020B0503020204020204" pitchFamily="34" charset="-122"/>
            </a:endParaRPr>
          </a:p>
        </p:txBody>
      </p:sp>
      <p:sp>
        <p:nvSpPr>
          <p:cNvPr id="5" name="内容占位符 4"/>
          <p:cNvSpPr>
            <a:spLocks noGrp="1"/>
          </p:cNvSpPr>
          <p:nvPr>
            <p:ph sz="half" idx="1"/>
          </p:nvPr>
        </p:nvSpPr>
        <p:spPr>
          <a:xfrm>
            <a:off x="1524002" y="1905000"/>
            <a:ext cx="6588223" cy="4267200"/>
          </a:xfrm>
        </p:spPr>
        <p:txBody>
          <a:bodyPr rtlCol="0">
            <a:normAutofit/>
          </a:bodyPr>
          <a:lstStyle/>
          <a:p>
            <a:pPr marL="0" indent="0">
              <a:buNone/>
            </a:pPr>
            <a:r>
              <a:rPr lang="en-US" altLang="zh-CN" dirty="0" err="1">
                <a:latin typeface="+mj-ea"/>
                <a:ea typeface="+mj-ea"/>
              </a:rPr>
              <a:t>TensorFlow</a:t>
            </a:r>
            <a:r>
              <a:rPr lang="zh-CN" altLang="en-US" dirty="0">
                <a:latin typeface="+mj-ea"/>
                <a:ea typeface="+mj-ea"/>
              </a:rPr>
              <a:t>的系统结构以</a:t>
            </a:r>
            <a:r>
              <a:rPr lang="en-US" altLang="zh-CN" dirty="0">
                <a:latin typeface="+mj-ea"/>
                <a:ea typeface="+mj-ea"/>
              </a:rPr>
              <a:t>C API</a:t>
            </a:r>
            <a:r>
              <a:rPr lang="zh-CN" altLang="en-US" dirty="0">
                <a:latin typeface="+mj-ea"/>
                <a:ea typeface="+mj-ea"/>
              </a:rPr>
              <a:t>为界，将整个系统分为「前端」和「后端」两个子系统</a:t>
            </a:r>
            <a:r>
              <a:rPr lang="zh-CN" altLang="en-US" sz="2000" dirty="0">
                <a:latin typeface="+mj-ea"/>
                <a:ea typeface="+mj-ea"/>
              </a:rPr>
              <a:t> </a:t>
            </a:r>
            <a:endParaRPr lang="en-US" altLang="zh-CN" sz="2000" dirty="0">
              <a:latin typeface="+mj-ea"/>
              <a:ea typeface="+mj-ea"/>
            </a:endParaRPr>
          </a:p>
          <a:p>
            <a:pPr marL="0" indent="0">
              <a:buNone/>
            </a:pPr>
            <a:endParaRPr lang="en-US" altLang="zh-CN" sz="2000" dirty="0">
              <a:latin typeface="+mj-ea"/>
              <a:ea typeface="+mj-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7" y="2420889"/>
            <a:ext cx="5125219" cy="3415255"/>
          </a:xfrm>
          <a:prstGeom prst="rect">
            <a:avLst/>
          </a:prstGeom>
        </p:spPr>
      </p:pic>
      <p:graphicFrame>
        <p:nvGraphicFramePr>
          <p:cNvPr id="7" name="内容占位符 3" descr="垂直项目符号列表显示垂直排列的 3 个组，且每组下显示有项目要点。"/>
          <p:cNvGraphicFramePr>
            <a:graphicFrameLocks noGrp="1"/>
          </p:cNvGraphicFramePr>
          <p:nvPr>
            <p:ph sz="half" idx="1"/>
          </p:nvPr>
        </p:nvGraphicFramePr>
        <p:xfrm>
          <a:off x="1535457" y="2996952"/>
          <a:ext cx="5328592" cy="33123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5954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Microsoft YaHei UI" panose="020B0503020204020204" pitchFamily="34" charset="-122"/>
                <a:ea typeface="Microsoft YaHei UI" panose="020B0503020204020204" pitchFamily="34" charset="-122"/>
              </a:rPr>
              <a:t>TensorFlow</a:t>
            </a:r>
            <a:r>
              <a:rPr lang="zh-CN" altLang="en-US" dirty="0">
                <a:latin typeface="Microsoft YaHei UI" panose="020B0503020204020204" pitchFamily="34" charset="-122"/>
                <a:ea typeface="Microsoft YaHei UI" panose="020B0503020204020204" pitchFamily="34" charset="-122"/>
              </a:rPr>
              <a:t>基本使用</a:t>
            </a:r>
          </a:p>
        </p:txBody>
      </p:sp>
      <p:sp>
        <p:nvSpPr>
          <p:cNvPr id="5" name="内容占位符 4"/>
          <p:cNvSpPr>
            <a:spLocks noGrp="1"/>
          </p:cNvSpPr>
          <p:nvPr>
            <p:ph sz="half" idx="1"/>
          </p:nvPr>
        </p:nvSpPr>
        <p:spPr>
          <a:xfrm>
            <a:off x="1524002" y="1905000"/>
            <a:ext cx="10116615" cy="4267200"/>
          </a:xfrm>
        </p:spPr>
        <p:txBody>
          <a:bodyPr rtlCol="0">
            <a:normAutofit/>
          </a:bodyPr>
          <a:lstStyle/>
          <a:p>
            <a:endParaRPr lang="en-US" altLang="zh-CN" dirty="0"/>
          </a:p>
          <a:p>
            <a:r>
              <a:rPr lang="zh-CN" altLang="en-US" dirty="0"/>
              <a:t>使用 </a:t>
            </a:r>
            <a:r>
              <a:rPr lang="en-US" altLang="zh-CN" dirty="0"/>
              <a:t>tensor </a:t>
            </a:r>
            <a:r>
              <a:rPr lang="zh-CN" altLang="en-US"/>
              <a:t>表示数据</a:t>
            </a:r>
            <a:endParaRPr lang="en-US" altLang="zh-CN" dirty="0"/>
          </a:p>
          <a:p>
            <a:r>
              <a:rPr lang="zh-CN" altLang="en-US" dirty="0"/>
              <a:t>通过变量 </a:t>
            </a:r>
            <a:r>
              <a:rPr lang="en-US" altLang="zh-CN" dirty="0"/>
              <a:t>(Variable) </a:t>
            </a:r>
            <a:r>
              <a:rPr lang="zh-CN" altLang="en-US" dirty="0"/>
              <a:t>输入训练数据，维护状态</a:t>
            </a:r>
            <a:endParaRPr lang="en-US" altLang="zh-CN" dirty="0"/>
          </a:p>
          <a:p>
            <a:r>
              <a:rPr lang="zh-CN" altLang="en-US" dirty="0"/>
              <a:t>使用计算图 </a:t>
            </a:r>
            <a:r>
              <a:rPr lang="en-US" altLang="zh-CN" dirty="0"/>
              <a:t>(computational</a:t>
            </a:r>
            <a:r>
              <a:rPr lang="zh-CN" altLang="en-US" dirty="0"/>
              <a:t> </a:t>
            </a:r>
            <a:r>
              <a:rPr lang="en-US" altLang="zh-CN" dirty="0"/>
              <a:t>graph) </a:t>
            </a:r>
            <a:r>
              <a:rPr lang="zh-CN" altLang="en-US" dirty="0"/>
              <a:t>来表示计算任务</a:t>
            </a:r>
            <a:endParaRPr lang="en-US" altLang="zh-CN" dirty="0"/>
          </a:p>
          <a:p>
            <a:r>
              <a:rPr lang="zh-CN" altLang="en-US" dirty="0"/>
              <a:t>在会话 </a:t>
            </a:r>
            <a:r>
              <a:rPr lang="en-US" altLang="zh-CN" dirty="0"/>
              <a:t>(Session) </a:t>
            </a:r>
            <a:r>
              <a:rPr lang="zh-CN" altLang="en-US" dirty="0"/>
              <a:t>的上下文 </a:t>
            </a:r>
            <a:r>
              <a:rPr lang="en-US" altLang="zh-CN" dirty="0"/>
              <a:t>(context) </a:t>
            </a:r>
            <a:r>
              <a:rPr lang="zh-CN" altLang="en-US" dirty="0"/>
              <a:t>中执行计算图</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6052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SLIDE_ID" val="diagram2020855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8554"/>
  <p:tag name="KSO_WM_SLIDE_LAYOUT" val="a_f"/>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9-22T17:14:55&quot;,&quot;maxSize&quot;:{&quot;size1&quot;:24.399999999999999},&quot;minSize&quot;:{&quot;size1&quot;:22.399999999999999},&quot;normalSize&quot;:{&quot;size1&quot;:22.399999999999999},&quot;subLayout&quot;:[{&quot;id&quot;:&quot;2020-09-22T17:14:55&quot;,&quot;margin&quot;:{&quot;bottom&quot;:0.026000002399086952,&quot;left&quot;:2.5399999618530273,&quot;right&quot;:9.3129997253417969,&quot;top&quot;:2.1170001029968262},&quot;type&quot;:0},{&quot;id&quot;:&quot;2020-09-22T17:14:55&quot;,&quot;margin&quot;:{&quot;bottom&quot;:2.9630000591278076,&quot;left&quot;:2.5399999618530273,&quot;right&quot;:2.5399999618530273,&quot;top&quot;:2.0899999141693115},&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a6a0dfab663e44c2ba920b65ae69ae35&quot;,&quot;fill_align&quot;:&quot;lm&quot;,&quot;text_align&quot;:&quot;lm&quot;,&quot;text_direction&quot;:&quot;horizontal&quot;,&quot;chip_types&quot;:[&quot;header&quot;]},{&quot;fill_id&quot;:&quot;374ccdda6b66494bba78fc484e66cf01&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fbd8f1c417157da4526f"/>
  <p:tag name="KSO_WM_CHIP_GROUPID" val="5ef2fbd8f1c417157da4526e"/>
  <p:tag name="KSO_WM_SLIDE_BK_DARK_LIGHT" val="2"/>
  <p:tag name="KSO_WM_SLIDE_BACKGROUND_TYPE" val="general"/>
  <p:tag name="KSO_WM_SLIDE_SUPPORT_FEATURE_TYPE" val="0"/>
  <p:tag name="KSO_WM_TEMPLATE_ASSEMBLE_XID" val="5f69c08fb22fc7aed70b6179"/>
  <p:tag name="KSO_WM_TEMPLATE_ASSEMBLE_GROUPID" val="5f69c08fb22fc7aed70b6179"/>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54_1*i*1"/>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f43db63a1bf644c78865d15c43542aff"/>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368"/>
  <p:tag name="KSO_WM_TEMPLATE_ASSEMBLE_XID" val="5f69c08fb22fc7aed70b6179"/>
  <p:tag name="KSO_WM_TEMPLATE_ASSEMBLE_GROUPID" val="5f69c08fb22fc7aed70b6179"/>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554_1*i*2"/>
  <p:tag name="KSO_WM_TEMPLATE_CATEGORY" val="diagram"/>
  <p:tag name="KSO_WM_TEMPLATE_INDEX" val="20208554"/>
  <p:tag name="KSO_WM_UNIT_LAYERLEVEL" val="1"/>
  <p:tag name="KSO_WM_TAG_VERSION" val="1.0"/>
  <p:tag name="KSO_WM_BEAUTIFY_FLAG" val="#wm#"/>
  <p:tag name="KSO_WM_UNIT_BLOCK" val="0"/>
  <p:tag name="KSO_WM_UNIT_SM_LIMIT_TYPE" val="1"/>
  <p:tag name="KSO_WM_UNIT_DEC_AREA_ID" val="bfc6aae100d546ff901883ad23056572"/>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ef2fbd8f1c417157da4526e"/>
  <p:tag name="KSO_WM_CHIP_XID" val="5ef2fbd8f1c417157da4526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52"/>
  <p:tag name="KSO_WM_TEMPLATE_ASSEMBLE_XID" val="5f69c08fb22fc7aed70b6179"/>
  <p:tag name="KSO_WM_TEMPLATE_ASSEMBLE_GROUPID" val="5f69c08fb22fc7aed70b6179"/>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554_1*i*3"/>
  <p:tag name="KSO_WM_TEMPLATE_CATEGORY" val="diagram"/>
  <p:tag name="KSO_WM_TEMPLATE_INDEX" val="20208554"/>
  <p:tag name="KSO_WM_UNIT_LAYERLEVEL" val="1"/>
  <p:tag name="KSO_WM_TAG_VERSION" val="1.0"/>
  <p:tag name="KSO_WM_BEAUTIFY_FLAG" val="#wm#"/>
  <p:tag name="KSO_WM_UNIT_BLOCK" val="0"/>
  <p:tag name="KSO_WM_UNIT_SM_LIMIT_TYPE" val="2"/>
  <p:tag name="KSO_WM_UNIT_DEC_AREA_ID" val="506e7bdddee74139a79273e684640f2f"/>
  <p:tag name="KSO_WM_UNIT_DECORATE_INFO" val="{&quot;DecorateInfoH&quot;:{&quot;IsAbs&quot;:true},&quot;DecorateInfoW&quot;:{&quot;IsAbs&quot;:true},&quot;DecorateInfoX&quot;:{&quot;IsAbs&quot;:true,&quot;Pos&quot;:1},&quot;DecorateInfoY&quot;:{&quot;IsAbs&quot;:true,&quot;Pos&quot;:1},&quot;ReferentInfo&quot;:{&quot;Id&quot;:&quot;a24d01217f874705806aa77a21533279&quot;,&quot;X&quot;:{&quot;Pos&quot;:1},&quot;Y&quot;:{&quot;Pos&quot;:1}},&quot;whChangeMode&quot;:0}"/>
  <p:tag name="KSO_WM_CHIP_GROUPID" val="5ef2fbd8f1c417157da4526e"/>
  <p:tag name="KSO_WM_CHIP_XID" val="5ef2fbd8f1c417157da4526f"/>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840"/>
  <p:tag name="KSO_WM_TEMPLATE_ASSEMBLE_XID" val="5f69c08fb22fc7aed70b6179"/>
  <p:tag name="KSO_WM_TEMPLATE_ASSEMBLE_GROUPID" val="5f69c08fb22fc7aed70b6179"/>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8554_1*a*1"/>
  <p:tag name="KSO_WM_TEMPLATE_CATEGORY" val="diagram"/>
  <p:tag name="KSO_WM_TEMPLATE_INDEX" val="20208554"/>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lm&quot;,&quot;fill_mode&quot;:&quot;full&quot;}"/>
  <p:tag name="KSO_WM_UNIT_DEC_AREA_ID" val="81a25305a4544a1693aeb706d1a64d33"/>
  <p:tag name="KSO_WM_ASSEMBLE_CHIP_INDEX" val="3480145de5fd402886b03e987883d6c4"/>
  <p:tag name="KSO_WM_UNIT_TEXT_FILL_FORE_SCHEMECOLOR_INDEX_BRIGHTNESS" val="0"/>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ags/tag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554_1*f*1"/>
  <p:tag name="KSO_WM_TEMPLATE_CATEGORY" val="diagram"/>
  <p:tag name="KSO_WM_TEMPLATE_INDEX" val="2020855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CHIP_FILLAREA_FILL_RULE" val="{&quot;fill_align&quot;:&quot;cm&quot;,&quot;fill_mode&quot;:&quot;full&quot;}"/>
  <p:tag name="KSO_WM_UNIT_DEC_AREA_ID" val="a24d01217f874705806aa77a21533279"/>
  <p:tag name="KSO_WM_ASSEMBLE_CHIP_INDEX" val="d8bc29e55ba24cfe86693ade85a75a17"/>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5f69c08fb22fc7aed70b6179"/>
  <p:tag name="KSO_WM_TEMPLATE_ASSEMBLE_GROUPID" val="5f69c08fb22fc7aed70b6179"/>
  <p:tag name="KSO_WM_TAG_FRONT_SIZE" val=""/>
  <p:tag name="KSO_WM_TAG_BACKGROUP_ID" val=""/>
  <p:tag name="KSO_WM_TAG_BACKGROUP_SIZE" val=""/>
  <p:tag name="KSO_WM_TAG_ZODER_POSITION" val=""/>
</p:tagLst>
</file>

<file path=ppt/theme/theme1.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2597</Words>
  <Application>Microsoft Office PowerPoint</Application>
  <PresentationFormat>宽屏</PresentationFormat>
  <Paragraphs>273</Paragraphs>
  <Slides>22</Slides>
  <Notes>18</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22</vt:i4>
      </vt:variant>
    </vt:vector>
  </HeadingPairs>
  <TitlesOfParts>
    <vt:vector size="35" baseType="lpstr">
      <vt:lpstr>Microsoft YaHei UI</vt:lpstr>
      <vt:lpstr>等线</vt:lpstr>
      <vt:lpstr>黑体</vt:lpstr>
      <vt:lpstr>微软雅黑</vt:lpstr>
      <vt:lpstr>微软雅黑</vt:lpstr>
      <vt:lpstr>Arial</vt:lpstr>
      <vt:lpstr>Calibri</vt:lpstr>
      <vt:lpstr>Cambria Math</vt:lpstr>
      <vt:lpstr>Times New Roman</vt:lpstr>
      <vt:lpstr>Wingdings</vt:lpstr>
      <vt:lpstr>2_Office 主题</vt:lpstr>
      <vt:lpstr>3_Office 主题</vt:lpstr>
      <vt:lpstr>1_Office 主题</vt:lpstr>
      <vt:lpstr>PowerPoint 演示文稿</vt:lpstr>
      <vt:lpstr>PowerPoint 演示文稿</vt:lpstr>
      <vt:lpstr>主流深度学习框架</vt:lpstr>
      <vt:lpstr>主流深度学习框架</vt:lpstr>
      <vt:lpstr>主流深度学习框架</vt:lpstr>
      <vt:lpstr>TensorFlow是什么？</vt:lpstr>
      <vt:lpstr>TensorFlow是什么？</vt:lpstr>
      <vt:lpstr>TensorFlow架构</vt:lpstr>
      <vt:lpstr>TensorFlow基本使用</vt:lpstr>
      <vt:lpstr>TensorFlow基本使用---Tensor</vt:lpstr>
      <vt:lpstr>TensorFlow基本使用---计算图</vt:lpstr>
      <vt:lpstr>TensorFlow基本使用---计算图</vt:lpstr>
      <vt:lpstr>TensorFlow机器学习例子---一元线性回归</vt:lpstr>
      <vt:lpstr>TensorFlow机器学习例子---一元线性回归</vt:lpstr>
      <vt:lpstr>TensorFlow机器学习例子---一元线性回归</vt:lpstr>
      <vt:lpstr>TensorFlow机器学习例子---一元线性回归</vt:lpstr>
      <vt:lpstr>TensorFlow机器学习例子---一元线性回归</vt:lpstr>
      <vt:lpstr>TensorFlow for Android Demo</vt:lpstr>
      <vt:lpstr>TensorFlow for Android Demo</vt:lpstr>
      <vt:lpstr>TensorFlow for Android Demo</vt:lpstr>
      <vt:lpstr>课后习题</vt:lpstr>
      <vt:lpstr>谢谢聆听！</vt:lpstr>
    </vt:vector>
  </TitlesOfParts>
  <Company>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Roc Ren</dc:creator>
  <cp:lastModifiedBy>29297893@qq.com</cp:lastModifiedBy>
  <cp:revision>691</cp:revision>
  <dcterms:created xsi:type="dcterms:W3CDTF">2017-01-10T15:44:00Z</dcterms:created>
  <dcterms:modified xsi:type="dcterms:W3CDTF">2020-12-01T14:33:10Z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